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39"/>
  </p:notesMasterIdLst>
  <p:handoutMasterIdLst>
    <p:handoutMasterId r:id="rId40"/>
  </p:handoutMasterIdLst>
  <p:sldIdLst>
    <p:sldId id="284" r:id="rId3"/>
    <p:sldId id="298" r:id="rId4"/>
    <p:sldId id="312" r:id="rId5"/>
    <p:sldId id="337" r:id="rId6"/>
    <p:sldId id="338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05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2" r:id="rId27"/>
    <p:sldId id="331" r:id="rId28"/>
    <p:sldId id="306" r:id="rId29"/>
    <p:sldId id="336" r:id="rId30"/>
    <p:sldId id="333" r:id="rId31"/>
    <p:sldId id="334" r:id="rId32"/>
    <p:sldId id="335" r:id="rId33"/>
    <p:sldId id="339" r:id="rId34"/>
    <p:sldId id="340" r:id="rId35"/>
    <p:sldId id="343" r:id="rId36"/>
    <p:sldId id="341" r:id="rId37"/>
    <p:sldId id="31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195"/>
    <a:srgbClr val="172857"/>
    <a:srgbClr val="11C7EB"/>
    <a:srgbClr val="22A49C"/>
    <a:srgbClr val="92D050"/>
    <a:srgbClr val="4B5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54" autoAdjust="0"/>
    <p:restoredTop sz="77066" autoAdjust="0"/>
  </p:normalViewPr>
  <p:slideViewPr>
    <p:cSldViewPr snapToGrid="0" snapToObjects="1">
      <p:cViewPr varScale="1">
        <p:scale>
          <a:sx n="85" d="100"/>
          <a:sy n="85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30880192403506E-2"/>
          <c:y val="4.3853516482203925E-2"/>
          <c:w val="0.9108574219684038"/>
          <c:h val="0.79544327792359271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Sum</c:v>
                </c:pt>
              </c:strCache>
            </c:strRef>
          </c:tx>
          <c:spPr>
            <a:noFill/>
          </c:spPr>
          <c:invertIfNegative val="0"/>
          <c:cat>
            <c:strRef>
              <c:f>Sheet1!$A$2:$A$7</c:f>
              <c:strCache>
                <c:ptCount val="6"/>
                <c:pt idx="0">
                  <c:v>In-person issue visits 
from constituents</c:v>
                </c:pt>
                <c:pt idx="1">
                  <c:v>Contact from 
constituents' reps</c:v>
                </c:pt>
                <c:pt idx="2">
                  <c:v>Individualized 
email messages</c:v>
                </c:pt>
                <c:pt idx="3">
                  <c:v>Individualized 
postal letters</c:v>
                </c:pt>
                <c:pt idx="4">
                  <c:v>Comments during 
telephone town hall</c:v>
                </c:pt>
                <c:pt idx="5">
                  <c:v>Local editorial 
referencing issue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0.94000000000000006</c:v>
                </c:pt>
                <c:pt idx="1">
                  <c:v>0.94</c:v>
                </c:pt>
                <c:pt idx="2">
                  <c:v>0.91999999999999993</c:v>
                </c:pt>
                <c:pt idx="3">
                  <c:v>0.876</c:v>
                </c:pt>
                <c:pt idx="4">
                  <c:v>0.87000000000000011</c:v>
                </c:pt>
                <c:pt idx="5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B-43B7-9685-A3518FC1B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106452096"/>
        <c:axId val="106453632"/>
      </c:barChar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Lot of Positive Influence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In-person issue visits 
from constituents</c:v>
                </c:pt>
                <c:pt idx="1">
                  <c:v>Contact from 
constituents' reps</c:v>
                </c:pt>
                <c:pt idx="2">
                  <c:v>Individualized 
email messages</c:v>
                </c:pt>
                <c:pt idx="3">
                  <c:v>Individualized 
postal letters</c:v>
                </c:pt>
                <c:pt idx="4">
                  <c:v>Comments during 
telephone town hall</c:v>
                </c:pt>
                <c:pt idx="5">
                  <c:v>Local editorial 
referencing issue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0.54</c:v>
                </c:pt>
                <c:pt idx="1">
                  <c:v>0.46500000000000002</c:v>
                </c:pt>
                <c:pt idx="2">
                  <c:v>0.30499999999999999</c:v>
                </c:pt>
                <c:pt idx="3">
                  <c:v>0.27500000000000002</c:v>
                </c:pt>
                <c:pt idx="4">
                  <c:v>0.185</c:v>
                </c:pt>
                <c:pt idx="5">
                  <c:v>0.26500000000000001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FB-43B7-9685-A3518FC1BA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 Positive Influence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In-person issue visits 
from constituents</c:v>
                </c:pt>
                <c:pt idx="1">
                  <c:v>Contact from 
constituents' reps</c:v>
                </c:pt>
                <c:pt idx="2">
                  <c:v>Individualized 
email messages</c:v>
                </c:pt>
                <c:pt idx="3">
                  <c:v>Individualized 
postal letters</c:v>
                </c:pt>
                <c:pt idx="4">
                  <c:v>Comments during 
telephone town hall</c:v>
                </c:pt>
                <c:pt idx="5">
                  <c:v>Local editorial 
referencing issue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0.4</c:v>
                </c:pt>
                <c:pt idx="1">
                  <c:v>0.47499999999999998</c:v>
                </c:pt>
                <c:pt idx="2">
                  <c:v>0.61499999999999999</c:v>
                </c:pt>
                <c:pt idx="3">
                  <c:v>0.60099999999999998</c:v>
                </c:pt>
                <c:pt idx="4">
                  <c:v>0.68500000000000005</c:v>
                </c:pt>
                <c:pt idx="5">
                  <c:v>0.60499999999999998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FB-43B7-9685-A3518FC1B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368632416"/>
        <c:axId val="1368625760"/>
      </c:barChart>
      <c:catAx>
        <c:axId val="106452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06453632"/>
        <c:crosses val="autoZero"/>
        <c:auto val="1"/>
        <c:lblAlgn val="ctr"/>
        <c:lblOffset val="100"/>
        <c:noMultiLvlLbl val="0"/>
      </c:catAx>
      <c:valAx>
        <c:axId val="10645363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06452096"/>
        <c:crosses val="autoZero"/>
        <c:crossBetween val="between"/>
        <c:majorUnit val="0.25"/>
      </c:valAx>
      <c:valAx>
        <c:axId val="1368625760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368632416"/>
        <c:crosses val="autoZero"/>
        <c:crossBetween val="between"/>
      </c:valAx>
      <c:catAx>
        <c:axId val="1368632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862576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3661337302349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116th Congress (2019-21)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CE67326-11AE-4299-9CF2-AD2F5AFDD18A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3ABC-400D-93DD-56E47D0CE3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2216830-E594-4103-B2B3-7B2CDC27E471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ABC-400D-93DD-56E47D0CE3F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6554849-2211-4717-8BF0-D2A8FA13E09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ABC-400D-93DD-56E47D0CE3F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B058640-709C-432F-B0BC-FC324A3412EB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ABC-400D-93DD-56E47D0CE3F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F87B1C8-1386-4C40-9024-04A0818257DC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ABC-400D-93DD-56E47D0CE3F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Enacted laws</c:v>
                </c:pt>
                <c:pt idx="1">
                  <c:v>Passed resolutions</c:v>
                </c:pt>
                <c:pt idx="2">
                  <c:v>Got a vote</c:v>
                </c:pt>
                <c:pt idx="3">
                  <c:v>Failed Legislation</c:v>
                </c:pt>
                <c:pt idx="4">
                  <c:v>Other Legislation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344</c:v>
                </c:pt>
                <c:pt idx="1">
                  <c:v>714</c:v>
                </c:pt>
                <c:pt idx="2">
                  <c:v>746</c:v>
                </c:pt>
                <c:pt idx="3">
                  <c:v>24</c:v>
                </c:pt>
                <c:pt idx="4">
                  <c:v>14764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Sheet1!#REF!</c15:f>
              </c15:datalabelsRange>
            </c:ext>
            <c:ext xmlns:c16="http://schemas.microsoft.com/office/drawing/2014/chart" uri="{C3380CC4-5D6E-409C-BE32-E72D297353CC}">
              <c16:uniqueId val="{00000005-3ABC-400D-93DD-56E47D0CE3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117th Congress (2021-23)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00BA2C9-44CF-4E4A-B29D-D47430FA599C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ABC-400D-93DD-56E47D0CE3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DE61BF-AE77-4285-8A9A-D3E050F17624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ABC-400D-93DD-56E47D0CE3F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D530911-CCE5-4DA6-8560-E01E5580FAB7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3ABC-400D-93DD-56E47D0CE3F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D6D6A5F-9ADC-4CE4-8BB7-53705757FB32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ABC-400D-93DD-56E47D0CE3F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2A46910-20CB-4D42-9B14-C709715E045C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ABC-400D-93DD-56E47D0CE3F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Enacted laws</c:v>
                </c:pt>
                <c:pt idx="1">
                  <c:v>Passed resolutions</c:v>
                </c:pt>
                <c:pt idx="2">
                  <c:v>Got a vote</c:v>
                </c:pt>
                <c:pt idx="3">
                  <c:v>Failed Legislation</c:v>
                </c:pt>
                <c:pt idx="4">
                  <c:v>Other Legislation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365</c:v>
                </c:pt>
                <c:pt idx="1">
                  <c:v>760</c:v>
                </c:pt>
                <c:pt idx="2">
                  <c:v>649</c:v>
                </c:pt>
                <c:pt idx="3">
                  <c:v>22</c:v>
                </c:pt>
                <c:pt idx="4" formatCode="#,##0">
                  <c:v>16021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Sheet1!#REF!</c15:f>
              </c15:datalabelsRange>
            </c:ext>
            <c:ext xmlns:c16="http://schemas.microsoft.com/office/drawing/2014/chart" uri="{C3380CC4-5D6E-409C-BE32-E72D297353CC}">
              <c16:uniqueId val="{0000000B-3ABC-400D-93DD-56E47D0CE3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118th Congress (2023-present)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Enacted laws</c:v>
                </c:pt>
                <c:pt idx="1">
                  <c:v>Passed resolutions</c:v>
                </c:pt>
                <c:pt idx="2">
                  <c:v>Got a vote</c:v>
                </c:pt>
                <c:pt idx="3">
                  <c:v>Failed Legislation</c:v>
                </c:pt>
                <c:pt idx="4">
                  <c:v>Other Legislation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13</c:v>
                </c:pt>
                <c:pt idx="1">
                  <c:v>228</c:v>
                </c:pt>
                <c:pt idx="2">
                  <c:v>152</c:v>
                </c:pt>
                <c:pt idx="3">
                  <c:v>13</c:v>
                </c:pt>
                <c:pt idx="4" formatCode="#,##0">
                  <c:v>8654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ABC-400D-93DD-56E47D0CE3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15"/>
        <c:axId val="1236813168"/>
        <c:axId val="1236818160"/>
      </c:barChart>
      <c:catAx>
        <c:axId val="123681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6818160"/>
        <c:crosses val="autoZero"/>
        <c:auto val="1"/>
        <c:lblAlgn val="ctr"/>
        <c:lblOffset val="100"/>
        <c:noMultiLvlLbl val="0"/>
      </c:catAx>
      <c:valAx>
        <c:axId val="1236818160"/>
        <c:scaling>
          <c:orientation val="minMax"/>
        </c:scaling>
        <c:delete val="1"/>
        <c:axPos val="l"/>
        <c:numFmt formatCode="&quot;$&quot;#,##0.0_);[Red]\(&quot;$&quot;#,##0.0\)" sourceLinked="0"/>
        <c:majorTickMark val="out"/>
        <c:minorTickMark val="none"/>
        <c:tickLblPos val="nextTo"/>
        <c:crossAx val="123681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500235175398666E-2"/>
          <c:y val="0.10894941447229452"/>
          <c:w val="0.91637449441345198"/>
          <c:h val="0.788232924942247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Congressional races</c:v>
                </c:pt>
              </c:strCache>
            </c:strRef>
          </c:tx>
          <c:spPr>
            <a:solidFill>
              <a:srgbClr val="D60000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2012</c:v>
                </c:pt>
                <c:pt idx="8">
                  <c:v>2014</c:v>
                </c:pt>
                <c:pt idx="9">
                  <c:v>2016</c:v>
                </c:pt>
                <c:pt idx="10">
                  <c:v>2018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1618936265</c:v>
                </c:pt>
                <c:pt idx="1">
                  <c:v>1669224553</c:v>
                </c:pt>
                <c:pt idx="2">
                  <c:v>2181682066</c:v>
                </c:pt>
                <c:pt idx="3">
                  <c:v>2237073141</c:v>
                </c:pt>
                <c:pt idx="4">
                  <c:v>2852658140</c:v>
                </c:pt>
                <c:pt idx="5">
                  <c:v>2485952737</c:v>
                </c:pt>
                <c:pt idx="6">
                  <c:v>3631712836</c:v>
                </c:pt>
                <c:pt idx="7">
                  <c:v>3664141430</c:v>
                </c:pt>
                <c:pt idx="8">
                  <c:v>3845393700</c:v>
                </c:pt>
                <c:pt idx="9">
                  <c:v>4124304874</c:v>
                </c:pt>
                <c:pt idx="10">
                  <c:v>5725183133</c:v>
                </c:pt>
                <c:pt idx="11">
                  <c:v>7253055392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1-4667-A93F-803A0F4662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Presidential race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2012</c:v>
                </c:pt>
                <c:pt idx="8">
                  <c:v>2014</c:v>
                </c:pt>
                <c:pt idx="9">
                  <c:v>2016</c:v>
                </c:pt>
                <c:pt idx="10">
                  <c:v>2018</c:v>
                </c:pt>
                <c:pt idx="11">
                  <c:v>2020</c:v>
                </c:pt>
              </c:numCache>
            </c:numRef>
          </c:cat>
          <c:val>
            <c:numRef>
              <c:f>Sheet1!$C$2:$C$13</c:f>
              <c:numCache>
                <c:formatCode>"$"#,##0_);[Red]\("$"#,##0\)</c:formatCode>
                <c:ptCount val="12"/>
                <c:pt idx="0" formatCode="General">
                  <c:v>0</c:v>
                </c:pt>
                <c:pt idx="1">
                  <c:v>1413116384</c:v>
                </c:pt>
                <c:pt idx="2" formatCode="General">
                  <c:v>0</c:v>
                </c:pt>
                <c:pt idx="3">
                  <c:v>1910230862</c:v>
                </c:pt>
                <c:pt idx="4" formatCode="General">
                  <c:v>0</c:v>
                </c:pt>
                <c:pt idx="5">
                  <c:v>2799728146</c:v>
                </c:pt>
                <c:pt idx="6" formatCode="General">
                  <c:v>0</c:v>
                </c:pt>
                <c:pt idx="7">
                  <c:v>2621415792</c:v>
                </c:pt>
                <c:pt idx="8" formatCode="General">
                  <c:v>0</c:v>
                </c:pt>
                <c:pt idx="9">
                  <c:v>2386876712</c:v>
                </c:pt>
                <c:pt idx="10" formatCode="General">
                  <c:v>0</c:v>
                </c:pt>
                <c:pt idx="11" formatCode="#,##0">
                  <c:v>6626907947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41-4667-A93F-803A0F466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100"/>
        <c:axId val="433259328"/>
        <c:axId val="433258544"/>
      </c:barChart>
      <c:catAx>
        <c:axId val="43325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433258544"/>
        <c:crosses val="autoZero"/>
        <c:auto val="1"/>
        <c:lblAlgn val="ctr"/>
        <c:lblOffset val="100"/>
        <c:noMultiLvlLbl val="0"/>
      </c:catAx>
      <c:valAx>
        <c:axId val="43325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433259328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55104800540906"/>
          <c:y val="9.0452741926840452E-4"/>
          <c:w val="0.37111948762452845"/>
          <c:h val="6.5533540208334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41690399965645"/>
          <c:y val="0.22145897044284399"/>
          <c:w val="0.7692685243178603"/>
          <c:h val="0.62584086643349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House candidates</c:v>
                </c:pt>
              </c:strCache>
            </c:strRef>
          </c:tx>
          <c:spPr>
            <a:solidFill>
              <a:srgbClr val="D6000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 formatCode="0">
                  <c:v>2020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574153091</c:v>
                </c:pt>
                <c:pt idx="1">
                  <c:v>637147214</c:v>
                </c:pt>
                <c:pt idx="2">
                  <c:v>847636495</c:v>
                </c:pt>
                <c:pt idx="3">
                  <c:v>860204425</c:v>
                </c:pt>
                <c:pt idx="4">
                  <c:v>1672594729</c:v>
                </c:pt>
                <c:pt idx="5">
                  <c:v>1099714601</c:v>
                </c:pt>
                <c:pt idx="6">
                  <c:v>1369321551</c:v>
                </c:pt>
                <c:pt idx="7">
                  <c:v>966578627</c:v>
                </c:pt>
                <c:pt idx="8">
                  <c:v>1449708126</c:v>
                </c:pt>
                <c:pt idx="9">
                  <c:v>1652741196</c:v>
                </c:pt>
                <c:pt idx="10">
                  <c:v>1712516007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D7-4343-8AF0-B4BA85DF5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260112"/>
        <c:axId val="43326285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 of races won by top spender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 formatCode="0">
                  <c:v>2020</c:v>
                </c:pt>
              </c:numCache>
            </c:numRef>
          </c:cat>
          <c:val>
            <c:numRef>
              <c:f>Sheet1!$C$2:$C$12</c:f>
              <c:numCache>
                <c:formatCode>0%</c:formatCode>
                <c:ptCount val="11"/>
                <c:pt idx="0">
                  <c:v>0.94899999999999995</c:v>
                </c:pt>
                <c:pt idx="1">
                  <c:v>0.91</c:v>
                </c:pt>
                <c:pt idx="2">
                  <c:v>0.97499999999999998</c:v>
                </c:pt>
                <c:pt idx="3">
                  <c:v>0.93300000000000005</c:v>
                </c:pt>
                <c:pt idx="4">
                  <c:v>0.92</c:v>
                </c:pt>
                <c:pt idx="5">
                  <c:v>0.85599999999999998</c:v>
                </c:pt>
                <c:pt idx="6">
                  <c:v>0.93600000000000005</c:v>
                </c:pt>
                <c:pt idx="7">
                  <c:v>0.93500000000000005</c:v>
                </c:pt>
                <c:pt idx="8">
                  <c:v>0.95399999999999996</c:v>
                </c:pt>
                <c:pt idx="9">
                  <c:v>0.88800000000000001</c:v>
                </c:pt>
                <c:pt idx="10">
                  <c:v>0.84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D7-4343-8AF0-B4BA85DF5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261680"/>
        <c:axId val="433260504"/>
      </c:lineChart>
      <c:catAx>
        <c:axId val="43326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262856"/>
        <c:crosses val="autoZero"/>
        <c:auto val="1"/>
        <c:lblAlgn val="ctr"/>
        <c:lblOffset val="100"/>
        <c:noMultiLvlLbl val="0"/>
      </c:catAx>
      <c:valAx>
        <c:axId val="433262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260112"/>
        <c:crosses val="autoZero"/>
        <c:crossBetween val="between"/>
        <c:dispUnits>
          <c:builtInUnit val="millions"/>
        </c:dispUnits>
      </c:valAx>
      <c:valAx>
        <c:axId val="433260504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Races won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261680"/>
        <c:crosses val="max"/>
        <c:crossBetween val="between"/>
      </c:valAx>
      <c:catAx>
        <c:axId val="433261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3260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27540737677094"/>
          <c:y val="0.20838208023049501"/>
          <c:w val="0.7692685243178603"/>
          <c:h val="0.64702642063184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Senate candidates</c:v>
                </c:pt>
              </c:strCache>
            </c:strRef>
          </c:tx>
          <c:spPr>
            <a:solidFill>
              <a:srgbClr val="D6000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 formatCode="0">
                  <c:v>2020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479731695</c:v>
                </c:pt>
                <c:pt idx="1">
                  <c:v>368057858</c:v>
                </c:pt>
                <c:pt idx="2">
                  <c:v>661649501</c:v>
                </c:pt>
                <c:pt idx="3">
                  <c:v>619026429</c:v>
                </c:pt>
                <c:pt idx="4">
                  <c:v>954536693</c:v>
                </c:pt>
                <c:pt idx="5">
                  <c:v>806371358</c:v>
                </c:pt>
                <c:pt idx="6">
                  <c:v>1079542358</c:v>
                </c:pt>
                <c:pt idx="7">
                  <c:v>702367939</c:v>
                </c:pt>
                <c:pt idx="8">
                  <c:v>971524520</c:v>
                </c:pt>
                <c:pt idx="9">
                  <c:v>1034302471</c:v>
                </c:pt>
                <c:pt idx="10">
                  <c:v>1934394511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9-4906-B3D2-F31D62D8C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261288"/>
        <c:axId val="43326324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 of races won by top spender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 formatCode="0">
                  <c:v>2020</c:v>
                </c:pt>
              </c:numCache>
            </c:numRef>
          </c:cat>
          <c:val>
            <c:numRef>
              <c:f>Sheet1!$C$2:$C$12</c:f>
              <c:numCache>
                <c:formatCode>0%</c:formatCode>
                <c:ptCount val="11"/>
                <c:pt idx="0">
                  <c:v>0.81799999999999995</c:v>
                </c:pt>
                <c:pt idx="1">
                  <c:v>0.83299999999999996</c:v>
                </c:pt>
                <c:pt idx="2">
                  <c:v>0.88200000000000001</c:v>
                </c:pt>
                <c:pt idx="3">
                  <c:v>0.72699999999999998</c:v>
                </c:pt>
                <c:pt idx="4">
                  <c:v>0.85299999999999998</c:v>
                </c:pt>
                <c:pt idx="5">
                  <c:v>0.78400000000000003</c:v>
                </c:pt>
                <c:pt idx="6">
                  <c:v>0.75800000000000001</c:v>
                </c:pt>
                <c:pt idx="7">
                  <c:v>0.77800000000000002</c:v>
                </c:pt>
                <c:pt idx="8">
                  <c:v>0.85299999999999998</c:v>
                </c:pt>
                <c:pt idx="9">
                  <c:v>0.85699999999999998</c:v>
                </c:pt>
                <c:pt idx="10">
                  <c:v>0.70589999999999997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C9-4906-B3D2-F31D62D8C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264032"/>
        <c:axId val="433263640"/>
      </c:lineChart>
      <c:catAx>
        <c:axId val="433261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263248"/>
        <c:crosses val="autoZero"/>
        <c:auto val="1"/>
        <c:lblAlgn val="ctr"/>
        <c:lblOffset val="100"/>
        <c:noMultiLvlLbl val="0"/>
      </c:catAx>
      <c:valAx>
        <c:axId val="433263248"/>
        <c:scaling>
          <c:orientation val="minMax"/>
          <c:max val="20000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261288"/>
        <c:crosses val="autoZero"/>
        <c:crossBetween val="between"/>
        <c:dispUnits>
          <c:builtInUnit val="millions"/>
        </c:dispUnits>
      </c:valAx>
      <c:valAx>
        <c:axId val="433263640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Races won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264032"/>
        <c:crosses val="max"/>
        <c:crossBetween val="between"/>
      </c:valAx>
      <c:catAx>
        <c:axId val="433264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3263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B390B-1679-4D42-916B-FA08EB066A3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897521-A706-4170-95E9-6700CBF64D79}">
      <dgm:prSet phldrT="[Text]"/>
      <dgm:spPr>
        <a:solidFill>
          <a:srgbClr val="0D3A7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Physician Shortages</a:t>
          </a:r>
        </a:p>
      </dgm:t>
    </dgm:pt>
    <dgm:pt modelId="{08C04150-1B96-44DC-B3BF-D5232ED3C8C2}" type="parTrans" cxnId="{D290D09B-56B9-41A8-95AD-6ABC5D2E8D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A0C380-2E1D-4E27-9F25-FAF23CAEF1AC}" type="sibTrans" cxnId="{D290D09B-56B9-41A8-95AD-6ABC5D2E8D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606B6A-175F-454F-AC2E-0BAA6BEF2BAA}">
      <dgm:prSet phldrT="[Text]"/>
      <dgm:spPr>
        <a:solidFill>
          <a:srgbClr val="0D3A7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Opioid Crisis</a:t>
          </a:r>
        </a:p>
      </dgm:t>
    </dgm:pt>
    <dgm:pt modelId="{D1D33B7B-06CC-40BF-BE8A-B0A59F26EF13}" type="parTrans" cxnId="{56ADF01F-E17F-4F6E-89E5-9595856101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B7F6C-EA98-4DAE-9FEA-32579E084DB8}" type="sibTrans" cxnId="{56ADF01F-E17F-4F6E-89E5-9595856101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4DACB-0945-4604-AFA6-7A22B35134F8}">
      <dgm:prSet phldrT="[Text]"/>
      <dgm:spPr>
        <a:solidFill>
          <a:srgbClr val="0D3A7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Crushing Student Debt</a:t>
          </a:r>
        </a:p>
      </dgm:t>
    </dgm:pt>
    <dgm:pt modelId="{14BFD24F-7738-4AD3-9A91-1B9637EF36B4}" type="parTrans" cxnId="{D35960C9-7819-4F7A-BC1C-5871AE6A665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6566F-875E-43C1-8F18-941E3BA7B1CE}" type="sibTrans" cxnId="{D35960C9-7819-4F7A-BC1C-5871AE6A665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83C30D-65D1-43A3-AF0C-A5F171E8D77D}">
      <dgm:prSet/>
      <dgm:spPr>
        <a:ln>
          <a:solidFill>
            <a:srgbClr val="027F9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 shortage of 85,000 physicians in 2020</a:t>
          </a:r>
        </a:p>
      </dgm:t>
    </dgm:pt>
    <dgm:pt modelId="{C335BF96-6E20-4794-AB37-8737D7A3D441}" type="parTrans" cxnId="{630B8C58-A255-4452-B26A-0652E8940A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C0421B-1064-401A-822B-4FEFEE8EB46D}" type="sibTrans" cxnId="{630B8C58-A255-4452-B26A-0652E8940A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0C10BB-D71C-45A3-883B-408A2612C08E}">
      <dgm:prSet/>
      <dgm:spPr>
        <a:ln>
          <a:solidFill>
            <a:srgbClr val="027F9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40% of all U.S. opioid overdose deaths involve a prescription opioid</a:t>
          </a:r>
        </a:p>
      </dgm:t>
    </dgm:pt>
    <dgm:pt modelId="{64FD8F84-0B14-481C-998D-4988A93ACE84}" type="parTrans" cxnId="{4775F8A8-7509-48E3-A57F-6C695FF198E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C9BE4-E1A9-43D0-93A3-53C18594BBF8}" type="sibTrans" cxnId="{4775F8A8-7509-48E3-A57F-6C695FF198E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F80906-3B18-4D55-9168-118095A09553}">
      <dgm:prSet/>
      <dgm:spPr>
        <a:ln>
          <a:solidFill>
            <a:srgbClr val="027F9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Opioid deaths now higher than motor vehicle accidents</a:t>
          </a:r>
        </a:p>
      </dgm:t>
    </dgm:pt>
    <dgm:pt modelId="{14A4F5C4-0C8A-4EAF-98E1-0A716C2FF49D}" type="parTrans" cxnId="{EFAEEC25-8A1C-4C52-8CC1-457466AC4A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A5BFA-43A3-46B3-806A-9E758C32A7D0}" type="sibTrans" cxnId="{EFAEEC25-8A1C-4C52-8CC1-457466AC4A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F84F08-D208-48DC-99CB-26F10F6025E3}">
      <dgm:prSet/>
      <dgm:spPr>
        <a:ln>
          <a:solidFill>
            <a:srgbClr val="027F9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Potential impact on primary care</a:t>
          </a:r>
        </a:p>
      </dgm:t>
    </dgm:pt>
    <dgm:pt modelId="{B5F62C9B-AD93-4EE3-94DD-D10FF1DA6E66}" type="parTrans" cxnId="{714F4473-98ED-4CAE-846C-F881B5B670F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208AD8-62AA-47AF-A7E4-E7CF934B0638}" type="sibTrans" cxnId="{714F4473-98ED-4CAE-846C-F881B5B670F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C80DCD-ADDF-4B33-A952-BED99EAF0603}">
      <dgm:prSet/>
      <dgm:spPr>
        <a:ln>
          <a:solidFill>
            <a:srgbClr val="027F9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Impact on economy</a:t>
          </a:r>
        </a:p>
      </dgm:t>
    </dgm:pt>
    <dgm:pt modelId="{2D4F762D-295E-4B9D-BAA6-F36423E0F45D}" type="parTrans" cxnId="{053DE633-C1EF-4723-8DC5-B19EB60509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67226-71D5-4E0D-B547-7BF64EAFF64B}" type="sibTrans" cxnId="{053DE633-C1EF-4723-8DC5-B19EB60509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4F394C-DBDA-4F9E-98AC-0C1747D40BDE}">
      <dgm:prSet/>
      <dgm:spPr>
        <a:ln>
          <a:solidFill>
            <a:srgbClr val="027F9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Shortages impact rural communities more dramatically</a:t>
          </a:r>
        </a:p>
      </dgm:t>
    </dgm:pt>
    <dgm:pt modelId="{A9BBDE5E-FE81-40E9-985B-6680357FFD88}" type="parTrans" cxnId="{F32CB3AA-3F3C-4101-A11D-FF38E8575CC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A05E8-C192-43C3-9DDB-6EA94D2286DB}" type="sibTrans" cxnId="{F32CB3AA-3F3C-4101-A11D-FF38E8575CC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9FAB97-9A9B-411C-B2FA-E5A27A3C6943}" type="pres">
      <dgm:prSet presAssocID="{EBEB390B-1679-4D42-916B-FA08EB066A31}" presName="linear" presStyleCnt="0">
        <dgm:presLayoutVars>
          <dgm:dir/>
          <dgm:animLvl val="lvl"/>
          <dgm:resizeHandles val="exact"/>
        </dgm:presLayoutVars>
      </dgm:prSet>
      <dgm:spPr/>
    </dgm:pt>
    <dgm:pt modelId="{B1299FFF-A474-46B2-9D75-CA1BCF8BD04C}" type="pres">
      <dgm:prSet presAssocID="{D1897521-A706-4170-95E9-6700CBF64D79}" presName="parentLin" presStyleCnt="0"/>
      <dgm:spPr/>
    </dgm:pt>
    <dgm:pt modelId="{644BBC76-4596-4B61-B1D1-5EA5BD98B86E}" type="pres">
      <dgm:prSet presAssocID="{D1897521-A706-4170-95E9-6700CBF64D79}" presName="parentLeftMargin" presStyleLbl="node1" presStyleIdx="0" presStyleCnt="3"/>
      <dgm:spPr/>
    </dgm:pt>
    <dgm:pt modelId="{C863A066-C28A-4660-ABCA-D34B53DB2996}" type="pres">
      <dgm:prSet presAssocID="{D1897521-A706-4170-95E9-6700CBF64D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6F7ED1-392A-409A-B541-B6F3CF81EA58}" type="pres">
      <dgm:prSet presAssocID="{D1897521-A706-4170-95E9-6700CBF64D79}" presName="negativeSpace" presStyleCnt="0"/>
      <dgm:spPr/>
    </dgm:pt>
    <dgm:pt modelId="{F5AAD4E8-705C-4982-9738-FCDE71B7B7E2}" type="pres">
      <dgm:prSet presAssocID="{D1897521-A706-4170-95E9-6700CBF64D79}" presName="childText" presStyleLbl="conFgAcc1" presStyleIdx="0" presStyleCnt="3">
        <dgm:presLayoutVars>
          <dgm:bulletEnabled val="1"/>
        </dgm:presLayoutVars>
      </dgm:prSet>
      <dgm:spPr/>
    </dgm:pt>
    <dgm:pt modelId="{5391C4DC-B4FD-40D0-9E9B-2269E0035E07}" type="pres">
      <dgm:prSet presAssocID="{3DA0C380-2E1D-4E27-9F25-FAF23CAEF1AC}" presName="spaceBetweenRectangles" presStyleCnt="0"/>
      <dgm:spPr/>
    </dgm:pt>
    <dgm:pt modelId="{3BE99CC1-B00A-4EFA-9787-4F7BF861E0ED}" type="pres">
      <dgm:prSet presAssocID="{AF606B6A-175F-454F-AC2E-0BAA6BEF2BAA}" presName="parentLin" presStyleCnt="0"/>
      <dgm:spPr/>
    </dgm:pt>
    <dgm:pt modelId="{6C45665E-FD02-484C-9999-50CA5A3AC4AB}" type="pres">
      <dgm:prSet presAssocID="{AF606B6A-175F-454F-AC2E-0BAA6BEF2BAA}" presName="parentLeftMargin" presStyleLbl="node1" presStyleIdx="0" presStyleCnt="3"/>
      <dgm:spPr/>
    </dgm:pt>
    <dgm:pt modelId="{1434D5B9-D5B1-4CDB-8A35-58B82BE17950}" type="pres">
      <dgm:prSet presAssocID="{AF606B6A-175F-454F-AC2E-0BAA6BEF2B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83E14E-028A-4458-AA53-C98D25F17CDD}" type="pres">
      <dgm:prSet presAssocID="{AF606B6A-175F-454F-AC2E-0BAA6BEF2BAA}" presName="negativeSpace" presStyleCnt="0"/>
      <dgm:spPr/>
    </dgm:pt>
    <dgm:pt modelId="{A18C2DF1-974D-45B4-8B46-E78E640C3FFB}" type="pres">
      <dgm:prSet presAssocID="{AF606B6A-175F-454F-AC2E-0BAA6BEF2BAA}" presName="childText" presStyleLbl="conFgAcc1" presStyleIdx="1" presStyleCnt="3">
        <dgm:presLayoutVars>
          <dgm:bulletEnabled val="1"/>
        </dgm:presLayoutVars>
      </dgm:prSet>
      <dgm:spPr/>
    </dgm:pt>
    <dgm:pt modelId="{C14D47AE-C31C-498E-AE00-B62BFA7AB74C}" type="pres">
      <dgm:prSet presAssocID="{715B7F6C-EA98-4DAE-9FEA-32579E084DB8}" presName="spaceBetweenRectangles" presStyleCnt="0"/>
      <dgm:spPr/>
    </dgm:pt>
    <dgm:pt modelId="{A1829400-3DDE-4802-997E-E8A3B5D20C7A}" type="pres">
      <dgm:prSet presAssocID="{4084DACB-0945-4604-AFA6-7A22B35134F8}" presName="parentLin" presStyleCnt="0"/>
      <dgm:spPr/>
    </dgm:pt>
    <dgm:pt modelId="{CD183987-63E3-4DB1-8984-DBE9DE982CE5}" type="pres">
      <dgm:prSet presAssocID="{4084DACB-0945-4604-AFA6-7A22B35134F8}" presName="parentLeftMargin" presStyleLbl="node1" presStyleIdx="1" presStyleCnt="3"/>
      <dgm:spPr/>
    </dgm:pt>
    <dgm:pt modelId="{DD9F9FB5-1EAB-4FFD-9D2A-B400BEF156AA}" type="pres">
      <dgm:prSet presAssocID="{4084DACB-0945-4604-AFA6-7A22B35134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A0D7460-5D56-4618-BFB6-36A91AB8CD4E}" type="pres">
      <dgm:prSet presAssocID="{4084DACB-0945-4604-AFA6-7A22B35134F8}" presName="negativeSpace" presStyleCnt="0"/>
      <dgm:spPr/>
    </dgm:pt>
    <dgm:pt modelId="{52214D95-C0BD-467E-819E-0D1B57E4DD60}" type="pres">
      <dgm:prSet presAssocID="{4084DACB-0945-4604-AFA6-7A22B35134F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983D017-7C8E-4FD8-AC15-ECED5B79349E}" type="presOf" srcId="{EBEB390B-1679-4D42-916B-FA08EB066A31}" destId="{A49FAB97-9A9B-411C-B2FA-E5A27A3C6943}" srcOrd="0" destOrd="0" presId="urn:microsoft.com/office/officeart/2005/8/layout/list1"/>
    <dgm:cxn modelId="{0955EF1B-561D-466B-B064-614989932F6A}" type="presOf" srcId="{18F84F08-D208-48DC-99CB-26F10F6025E3}" destId="{52214D95-C0BD-467E-819E-0D1B57E4DD60}" srcOrd="0" destOrd="0" presId="urn:microsoft.com/office/officeart/2005/8/layout/list1"/>
    <dgm:cxn modelId="{56ADF01F-E17F-4F6E-89E5-959585610175}" srcId="{EBEB390B-1679-4D42-916B-FA08EB066A31}" destId="{AF606B6A-175F-454F-AC2E-0BAA6BEF2BAA}" srcOrd="1" destOrd="0" parTransId="{D1D33B7B-06CC-40BF-BE8A-B0A59F26EF13}" sibTransId="{715B7F6C-EA98-4DAE-9FEA-32579E084DB8}"/>
    <dgm:cxn modelId="{1CACB922-80E6-42C0-8E10-C118FB4502F0}" type="presOf" srcId="{D64F394C-DBDA-4F9E-98AC-0C1747D40BDE}" destId="{F5AAD4E8-705C-4982-9738-FCDE71B7B7E2}" srcOrd="0" destOrd="1" presId="urn:microsoft.com/office/officeart/2005/8/layout/list1"/>
    <dgm:cxn modelId="{EFAEEC25-8A1C-4C52-8CC1-457466AC4A60}" srcId="{AF606B6A-175F-454F-AC2E-0BAA6BEF2BAA}" destId="{32F80906-3B18-4D55-9168-118095A09553}" srcOrd="1" destOrd="0" parTransId="{14A4F5C4-0C8A-4EAF-98E1-0A716C2FF49D}" sibTransId="{F4DA5BFA-43A3-46B3-806A-9E758C32A7D0}"/>
    <dgm:cxn modelId="{053DE633-C1EF-4723-8DC5-B19EB60509DE}" srcId="{4084DACB-0945-4604-AFA6-7A22B35134F8}" destId="{74C80DCD-ADDF-4B33-A952-BED99EAF0603}" srcOrd="1" destOrd="0" parTransId="{2D4F762D-295E-4B9D-BAA6-F36423E0F45D}" sibTransId="{90867226-71D5-4E0D-B547-7BF64EAFF64B}"/>
    <dgm:cxn modelId="{CABC075D-A628-44F8-9CE1-9CB83D0647D0}" type="presOf" srcId="{7B83C30D-65D1-43A3-AF0C-A5F171E8D77D}" destId="{F5AAD4E8-705C-4982-9738-FCDE71B7B7E2}" srcOrd="0" destOrd="0" presId="urn:microsoft.com/office/officeart/2005/8/layout/list1"/>
    <dgm:cxn modelId="{3DF51E64-6699-4BAB-8890-03CF317D7BE4}" type="presOf" srcId="{74C80DCD-ADDF-4B33-A952-BED99EAF0603}" destId="{52214D95-C0BD-467E-819E-0D1B57E4DD60}" srcOrd="0" destOrd="1" presId="urn:microsoft.com/office/officeart/2005/8/layout/list1"/>
    <dgm:cxn modelId="{714F4473-98ED-4CAE-846C-F881B5B670F4}" srcId="{4084DACB-0945-4604-AFA6-7A22B35134F8}" destId="{18F84F08-D208-48DC-99CB-26F10F6025E3}" srcOrd="0" destOrd="0" parTransId="{B5F62C9B-AD93-4EE3-94DD-D10FF1DA6E66}" sibTransId="{9C208AD8-62AA-47AF-A7E4-E7CF934B0638}"/>
    <dgm:cxn modelId="{81F38957-1EFB-41B3-B6DC-D9B9D80DA649}" type="presOf" srcId="{4084DACB-0945-4604-AFA6-7A22B35134F8}" destId="{CD183987-63E3-4DB1-8984-DBE9DE982CE5}" srcOrd="0" destOrd="0" presId="urn:microsoft.com/office/officeart/2005/8/layout/list1"/>
    <dgm:cxn modelId="{630B8C58-A255-4452-B26A-0652E8940AA0}" srcId="{D1897521-A706-4170-95E9-6700CBF64D79}" destId="{7B83C30D-65D1-43A3-AF0C-A5F171E8D77D}" srcOrd="0" destOrd="0" parTransId="{C335BF96-6E20-4794-AB37-8737D7A3D441}" sibTransId="{D5C0421B-1064-401A-822B-4FEFEE8EB46D}"/>
    <dgm:cxn modelId="{AF4D3B7F-E5FF-4E75-826E-689629C9C828}" type="presOf" srcId="{AF606B6A-175F-454F-AC2E-0BAA6BEF2BAA}" destId="{1434D5B9-D5B1-4CDB-8A35-58B82BE17950}" srcOrd="1" destOrd="0" presId="urn:microsoft.com/office/officeart/2005/8/layout/list1"/>
    <dgm:cxn modelId="{BD8A1484-A251-46A2-9E39-EB891ACF15A8}" type="presOf" srcId="{AF606B6A-175F-454F-AC2E-0BAA6BEF2BAA}" destId="{6C45665E-FD02-484C-9999-50CA5A3AC4AB}" srcOrd="0" destOrd="0" presId="urn:microsoft.com/office/officeart/2005/8/layout/list1"/>
    <dgm:cxn modelId="{3723F187-E377-4D06-A3D9-500B11952058}" type="presOf" srcId="{D1897521-A706-4170-95E9-6700CBF64D79}" destId="{C863A066-C28A-4660-ABCA-D34B53DB2996}" srcOrd="1" destOrd="0" presId="urn:microsoft.com/office/officeart/2005/8/layout/list1"/>
    <dgm:cxn modelId="{D290D09B-56B9-41A8-95AD-6ABC5D2E8D7D}" srcId="{EBEB390B-1679-4D42-916B-FA08EB066A31}" destId="{D1897521-A706-4170-95E9-6700CBF64D79}" srcOrd="0" destOrd="0" parTransId="{08C04150-1B96-44DC-B3BF-D5232ED3C8C2}" sibTransId="{3DA0C380-2E1D-4E27-9F25-FAF23CAEF1AC}"/>
    <dgm:cxn modelId="{4775F8A8-7509-48E3-A57F-6C695FF198EC}" srcId="{AF606B6A-175F-454F-AC2E-0BAA6BEF2BAA}" destId="{820C10BB-D71C-45A3-883B-408A2612C08E}" srcOrd="0" destOrd="0" parTransId="{64FD8F84-0B14-481C-998D-4988A93ACE84}" sibTransId="{5EBC9BE4-E1A9-43D0-93A3-53C18594BBF8}"/>
    <dgm:cxn modelId="{F32CB3AA-3F3C-4101-A11D-FF38E8575CC3}" srcId="{D1897521-A706-4170-95E9-6700CBF64D79}" destId="{D64F394C-DBDA-4F9E-98AC-0C1747D40BDE}" srcOrd="1" destOrd="0" parTransId="{A9BBDE5E-FE81-40E9-985B-6680357FFD88}" sibTransId="{0B9A05E8-C192-43C3-9DDB-6EA94D2286DB}"/>
    <dgm:cxn modelId="{60087FBB-4E1A-4436-9903-954734D4FE1D}" type="presOf" srcId="{D1897521-A706-4170-95E9-6700CBF64D79}" destId="{644BBC76-4596-4B61-B1D1-5EA5BD98B86E}" srcOrd="0" destOrd="0" presId="urn:microsoft.com/office/officeart/2005/8/layout/list1"/>
    <dgm:cxn modelId="{D35960C9-7819-4F7A-BC1C-5871AE6A6656}" srcId="{EBEB390B-1679-4D42-916B-FA08EB066A31}" destId="{4084DACB-0945-4604-AFA6-7A22B35134F8}" srcOrd="2" destOrd="0" parTransId="{14BFD24F-7738-4AD3-9A91-1B9637EF36B4}" sibTransId="{F326566F-875E-43C1-8F18-941E3BA7B1CE}"/>
    <dgm:cxn modelId="{CEF568CE-45D2-4AAB-BEE4-BBA4602F0FCD}" type="presOf" srcId="{820C10BB-D71C-45A3-883B-408A2612C08E}" destId="{A18C2DF1-974D-45B4-8B46-E78E640C3FFB}" srcOrd="0" destOrd="0" presId="urn:microsoft.com/office/officeart/2005/8/layout/list1"/>
    <dgm:cxn modelId="{B3112EDF-27B7-4E2B-9982-75C85A0FAA61}" type="presOf" srcId="{4084DACB-0945-4604-AFA6-7A22B35134F8}" destId="{DD9F9FB5-1EAB-4FFD-9D2A-B400BEF156AA}" srcOrd="1" destOrd="0" presId="urn:microsoft.com/office/officeart/2005/8/layout/list1"/>
    <dgm:cxn modelId="{E3E4C2E9-1D4D-4C9C-85BD-D8FBE4B6FB2A}" type="presOf" srcId="{32F80906-3B18-4D55-9168-118095A09553}" destId="{A18C2DF1-974D-45B4-8B46-E78E640C3FFB}" srcOrd="0" destOrd="1" presId="urn:microsoft.com/office/officeart/2005/8/layout/list1"/>
    <dgm:cxn modelId="{D4D07DE9-6799-4E6D-B1C2-3C5D0A0EE728}" type="presParOf" srcId="{A49FAB97-9A9B-411C-B2FA-E5A27A3C6943}" destId="{B1299FFF-A474-46B2-9D75-CA1BCF8BD04C}" srcOrd="0" destOrd="0" presId="urn:microsoft.com/office/officeart/2005/8/layout/list1"/>
    <dgm:cxn modelId="{3764A59D-10A9-4871-8693-CFE5E08210DE}" type="presParOf" srcId="{B1299FFF-A474-46B2-9D75-CA1BCF8BD04C}" destId="{644BBC76-4596-4B61-B1D1-5EA5BD98B86E}" srcOrd="0" destOrd="0" presId="urn:microsoft.com/office/officeart/2005/8/layout/list1"/>
    <dgm:cxn modelId="{2341F043-C06C-4EA1-B5F0-526F45D4FE4A}" type="presParOf" srcId="{B1299FFF-A474-46B2-9D75-CA1BCF8BD04C}" destId="{C863A066-C28A-4660-ABCA-D34B53DB2996}" srcOrd="1" destOrd="0" presId="urn:microsoft.com/office/officeart/2005/8/layout/list1"/>
    <dgm:cxn modelId="{121736DC-A4DD-4BBE-AA91-1C460BA4448B}" type="presParOf" srcId="{A49FAB97-9A9B-411C-B2FA-E5A27A3C6943}" destId="{636F7ED1-392A-409A-B541-B6F3CF81EA58}" srcOrd="1" destOrd="0" presId="urn:microsoft.com/office/officeart/2005/8/layout/list1"/>
    <dgm:cxn modelId="{E221BD46-C6EA-442A-B5A1-D900458689C5}" type="presParOf" srcId="{A49FAB97-9A9B-411C-B2FA-E5A27A3C6943}" destId="{F5AAD4E8-705C-4982-9738-FCDE71B7B7E2}" srcOrd="2" destOrd="0" presId="urn:microsoft.com/office/officeart/2005/8/layout/list1"/>
    <dgm:cxn modelId="{A8824BC5-7000-4D1F-819E-F24FE5B5D6D2}" type="presParOf" srcId="{A49FAB97-9A9B-411C-B2FA-E5A27A3C6943}" destId="{5391C4DC-B4FD-40D0-9E9B-2269E0035E07}" srcOrd="3" destOrd="0" presId="urn:microsoft.com/office/officeart/2005/8/layout/list1"/>
    <dgm:cxn modelId="{FD3C1153-8F57-4C89-90C1-11ED12019D77}" type="presParOf" srcId="{A49FAB97-9A9B-411C-B2FA-E5A27A3C6943}" destId="{3BE99CC1-B00A-4EFA-9787-4F7BF861E0ED}" srcOrd="4" destOrd="0" presId="urn:microsoft.com/office/officeart/2005/8/layout/list1"/>
    <dgm:cxn modelId="{CE9EC2F1-A20E-402D-AF5A-4B6BB8A64361}" type="presParOf" srcId="{3BE99CC1-B00A-4EFA-9787-4F7BF861E0ED}" destId="{6C45665E-FD02-484C-9999-50CA5A3AC4AB}" srcOrd="0" destOrd="0" presId="urn:microsoft.com/office/officeart/2005/8/layout/list1"/>
    <dgm:cxn modelId="{186B760A-07D3-433C-9955-F5898A70F242}" type="presParOf" srcId="{3BE99CC1-B00A-4EFA-9787-4F7BF861E0ED}" destId="{1434D5B9-D5B1-4CDB-8A35-58B82BE17950}" srcOrd="1" destOrd="0" presId="urn:microsoft.com/office/officeart/2005/8/layout/list1"/>
    <dgm:cxn modelId="{D3F248A3-193D-4869-98DE-D48441E53D83}" type="presParOf" srcId="{A49FAB97-9A9B-411C-B2FA-E5A27A3C6943}" destId="{6D83E14E-028A-4458-AA53-C98D25F17CDD}" srcOrd="5" destOrd="0" presId="urn:microsoft.com/office/officeart/2005/8/layout/list1"/>
    <dgm:cxn modelId="{496461C6-E63F-4D75-9E66-4C0BB27996EA}" type="presParOf" srcId="{A49FAB97-9A9B-411C-B2FA-E5A27A3C6943}" destId="{A18C2DF1-974D-45B4-8B46-E78E640C3FFB}" srcOrd="6" destOrd="0" presId="urn:microsoft.com/office/officeart/2005/8/layout/list1"/>
    <dgm:cxn modelId="{FCE6DBF5-299F-4646-A60C-B686A7923B03}" type="presParOf" srcId="{A49FAB97-9A9B-411C-B2FA-E5A27A3C6943}" destId="{C14D47AE-C31C-498E-AE00-B62BFA7AB74C}" srcOrd="7" destOrd="0" presId="urn:microsoft.com/office/officeart/2005/8/layout/list1"/>
    <dgm:cxn modelId="{5CB7FF7A-D96A-45CC-AA6A-7623DED1E0C6}" type="presParOf" srcId="{A49FAB97-9A9B-411C-B2FA-E5A27A3C6943}" destId="{A1829400-3DDE-4802-997E-E8A3B5D20C7A}" srcOrd="8" destOrd="0" presId="urn:microsoft.com/office/officeart/2005/8/layout/list1"/>
    <dgm:cxn modelId="{57DA3917-38AC-4B46-9B0A-7F63B30A0B41}" type="presParOf" srcId="{A1829400-3DDE-4802-997E-E8A3B5D20C7A}" destId="{CD183987-63E3-4DB1-8984-DBE9DE982CE5}" srcOrd="0" destOrd="0" presId="urn:microsoft.com/office/officeart/2005/8/layout/list1"/>
    <dgm:cxn modelId="{1AE4CEAB-6E64-40A1-A4EB-99BEF4E1D4D9}" type="presParOf" srcId="{A1829400-3DDE-4802-997E-E8A3B5D20C7A}" destId="{DD9F9FB5-1EAB-4FFD-9D2A-B400BEF156AA}" srcOrd="1" destOrd="0" presId="urn:microsoft.com/office/officeart/2005/8/layout/list1"/>
    <dgm:cxn modelId="{BCBC8CCF-AA74-49BE-9513-2A595436EA40}" type="presParOf" srcId="{A49FAB97-9A9B-411C-B2FA-E5A27A3C6943}" destId="{EA0D7460-5D56-4618-BFB6-36A91AB8CD4E}" srcOrd="9" destOrd="0" presId="urn:microsoft.com/office/officeart/2005/8/layout/list1"/>
    <dgm:cxn modelId="{76458C69-87E4-433C-8E17-1C81C1107AA1}" type="presParOf" srcId="{A49FAB97-9A9B-411C-B2FA-E5A27A3C6943}" destId="{52214D95-C0BD-467E-819E-0D1B57E4DD6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F8089E-D9F6-4C68-BB0B-875B60517C8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E113A5-8C3C-4321-868A-9874BF5168E2}">
      <dgm:prSet phldrT="[Text]" custT="1"/>
      <dgm:spPr>
        <a:solidFill>
          <a:srgbClr val="22A49C"/>
        </a:solidFill>
        <a:ln>
          <a:solidFill>
            <a:srgbClr val="22A49C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October, 2017</a:t>
          </a:r>
        </a:p>
      </dgm:t>
    </dgm:pt>
    <dgm:pt modelId="{0E720BCF-5C95-4BCB-893B-ACC1A22EEF25}" type="parTrans" cxnId="{07F7E050-C0DB-4110-9F38-700AD24F503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33F6036-ECE7-4EC3-BBEC-B0CEAB3BEAFE}" type="sibTrans" cxnId="{07F7E050-C0DB-4110-9F38-700AD24F503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0867BFB-A34F-48C5-896F-3E759B47B55B}">
      <dgm:prSet phldrT="[Text]"/>
      <dgm:spPr>
        <a:ln>
          <a:solidFill>
            <a:srgbClr val="22A49C"/>
          </a:solidFill>
        </a:ln>
      </dgm:spPr>
      <dgm:t>
        <a:bodyPr/>
        <a:lstStyle/>
        <a:p>
          <a:r>
            <a:rPr lang="en-US" dirty="0">
              <a:latin typeface="+mj-lt"/>
            </a:rPr>
            <a:t>AOA collaborates with osteopathic profession to draft SUDs Act </a:t>
          </a:r>
        </a:p>
      </dgm:t>
    </dgm:pt>
    <dgm:pt modelId="{B47AD867-1BC7-4C71-97D8-85661C88111A}" type="parTrans" cxnId="{5C06949D-A406-403F-B0B0-A61542A6414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6B93B1A-D22E-4BB1-9EB6-8847151AE53C}" type="sibTrans" cxnId="{5C06949D-A406-403F-B0B0-A61542A6414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BE7606A-C438-46AD-BC5C-5D9E6E1B963A}">
      <dgm:prSet phldrT="[Text]" custT="1"/>
      <dgm:spPr>
        <a:solidFill>
          <a:srgbClr val="22A49C"/>
        </a:solidFill>
        <a:ln>
          <a:solidFill>
            <a:srgbClr val="22A49C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Feb, 2018</a:t>
          </a:r>
        </a:p>
      </dgm:t>
    </dgm:pt>
    <dgm:pt modelId="{B8B4AFD9-34BB-496A-8E31-B66761244505}" type="parTrans" cxnId="{AB28F1A1-90FE-426E-AEEC-8E7C232FAAA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383B1CB-E06E-456E-80F4-F72F9D658C8F}" type="sibTrans" cxnId="{AB28F1A1-90FE-426E-AEEC-8E7C232FAAA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FDA2BAE-EAFB-404A-85FA-F7380A0A0D7C}">
      <dgm:prSet phldrT="[Text]"/>
      <dgm:spPr>
        <a:ln>
          <a:solidFill>
            <a:srgbClr val="22A49C"/>
          </a:solidFill>
        </a:ln>
      </dgm:spPr>
      <dgm:t>
        <a:bodyPr/>
        <a:lstStyle/>
        <a:p>
          <a:r>
            <a:rPr lang="en-US" dirty="0">
              <a:latin typeface="+mj-lt"/>
            </a:rPr>
            <a:t>SUDs Act introduced in the House of Representatives</a:t>
          </a:r>
        </a:p>
      </dgm:t>
    </dgm:pt>
    <dgm:pt modelId="{304EFF3C-5CD5-4A77-BDFE-87825F987254}" type="parTrans" cxnId="{DF1A8020-5060-46AF-8A80-C26AA9EA7E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1CD4585-80C5-4716-BEB1-A1B13A58168E}" type="sibTrans" cxnId="{DF1A8020-5060-46AF-8A80-C26AA9EA7E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680C8C5-03F8-445F-BB1E-F5A08BD0197A}">
      <dgm:prSet phldrT="[Text]" custT="1"/>
      <dgm:spPr>
        <a:solidFill>
          <a:srgbClr val="22A49C"/>
        </a:solidFill>
        <a:ln>
          <a:solidFill>
            <a:srgbClr val="22A49C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March, 2018</a:t>
          </a:r>
        </a:p>
      </dgm:t>
    </dgm:pt>
    <dgm:pt modelId="{7E639100-1037-4D88-B97F-34DE35E64C20}" type="parTrans" cxnId="{1668FBE5-F980-4D1A-8A04-95B2A7F040D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D7BAE8C-839F-40BF-BDA7-A62F6AC3D81E}" type="sibTrans" cxnId="{1668FBE5-F980-4D1A-8A04-95B2A7F040D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2864A52-6E64-4D8D-849E-CD2FD6E14C25}">
      <dgm:prSet phldrT="[Text]"/>
      <dgm:spPr>
        <a:ln>
          <a:solidFill>
            <a:srgbClr val="22A49C"/>
          </a:solidFill>
        </a:ln>
      </dgm:spPr>
      <dgm:t>
        <a:bodyPr/>
        <a:lstStyle/>
        <a:p>
          <a:r>
            <a:rPr lang="en-US" dirty="0">
              <a:latin typeface="+mj-lt"/>
            </a:rPr>
            <a:t>SUDs Act introduced in the Senate</a:t>
          </a:r>
        </a:p>
      </dgm:t>
    </dgm:pt>
    <dgm:pt modelId="{E5845EE8-8232-4C5A-B309-F72426DC13BB}" type="parTrans" cxnId="{BEC55089-A033-43BE-BBB6-003B097765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FA03338-CBF9-4B4E-805B-BBD565F0DA29}" type="sibTrans" cxnId="{BEC55089-A033-43BE-BBB6-003B097765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209E6A4-CCF9-461D-8278-7C3C98088242}">
      <dgm:prSet phldrT="[Text]" custT="1"/>
      <dgm:spPr>
        <a:solidFill>
          <a:srgbClr val="22A49C"/>
        </a:solidFill>
        <a:ln>
          <a:solidFill>
            <a:srgbClr val="22A49C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June 4, 2018</a:t>
          </a:r>
        </a:p>
      </dgm:t>
    </dgm:pt>
    <dgm:pt modelId="{12420FEB-66AE-4817-B249-DF06EE19C1B9}" type="parTrans" cxnId="{E3762856-2FB5-44C7-9BDF-40F33D25267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DC48042-95D4-4096-8F88-8513FB3546DC}" type="sibTrans" cxnId="{E3762856-2FB5-44C7-9BDF-40F33D25267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6339F61-3995-4020-80B8-AB8EB47D9174}">
      <dgm:prSet phldrT="[Text]"/>
      <dgm:spPr>
        <a:ln>
          <a:solidFill>
            <a:srgbClr val="22A49C"/>
          </a:solidFill>
        </a:ln>
      </dgm:spPr>
      <dgm:t>
        <a:bodyPr/>
        <a:lstStyle/>
        <a:p>
          <a:r>
            <a:rPr lang="en-US" b="1" u="sng" dirty="0">
              <a:latin typeface="+mj-lt"/>
            </a:rPr>
            <a:t>Action Alert </a:t>
          </a:r>
          <a:r>
            <a:rPr lang="en-US" dirty="0">
              <a:latin typeface="+mj-lt"/>
            </a:rPr>
            <a:t>sent to osteopathic advocates to encourage lawmakers to cosponsor SUDs Act</a:t>
          </a:r>
        </a:p>
      </dgm:t>
    </dgm:pt>
    <dgm:pt modelId="{F948E9F7-F5C8-4A26-BE7F-995B03A88F88}" type="parTrans" cxnId="{A02B93EA-2361-4D1D-8809-585C139987D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52D6EC7-B93E-4767-A351-8C3E94BBC18F}" type="sibTrans" cxnId="{A02B93EA-2361-4D1D-8809-585C139987D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390ABD2-E35B-419F-99C5-5FD8F8365F4D}">
      <dgm:prSet phldrT="[Text]" custT="1"/>
      <dgm:spPr>
        <a:solidFill>
          <a:srgbClr val="22A49C"/>
        </a:solidFill>
        <a:ln>
          <a:solidFill>
            <a:srgbClr val="22A49C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June 11, 2018</a:t>
          </a:r>
        </a:p>
      </dgm:t>
    </dgm:pt>
    <dgm:pt modelId="{65BB7998-1946-4639-9B50-445A376EFDDE}" type="parTrans" cxnId="{87A0546E-1CB5-40B4-AC22-767AFEE4C71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B2B7C97-DD6C-4CD8-9458-DD12E7D290E4}" type="sibTrans" cxnId="{87A0546E-1CB5-40B4-AC22-767AFEE4C71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0958010-4A0B-4CBF-BF51-3B0B17C1EB07}">
      <dgm:prSet phldrT="[Text]"/>
      <dgm:spPr>
        <a:ln>
          <a:solidFill>
            <a:srgbClr val="22A49C"/>
          </a:solidFill>
        </a:ln>
      </dgm:spPr>
      <dgm:t>
        <a:bodyPr/>
        <a:lstStyle/>
        <a:p>
          <a:r>
            <a:rPr lang="en-US" dirty="0">
              <a:latin typeface="+mj-lt"/>
            </a:rPr>
            <a:t>House moves to vote on SUDs Act, </a:t>
          </a:r>
          <a:r>
            <a:rPr lang="en-US" b="1" u="sng" dirty="0">
              <a:latin typeface="+mj-lt"/>
            </a:rPr>
            <a:t>Action Alert</a:t>
          </a:r>
          <a:r>
            <a:rPr lang="en-US" dirty="0">
              <a:latin typeface="+mj-lt"/>
            </a:rPr>
            <a:t> sent to advocates to encourage House to vote yes</a:t>
          </a:r>
        </a:p>
      </dgm:t>
    </dgm:pt>
    <dgm:pt modelId="{3DE6CA9B-769E-4E9D-95B6-A7654A890E22}" type="parTrans" cxnId="{6F2CF1AB-0147-40C1-BAB1-082A1350D53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87F1D3E-9EA5-4284-94AB-1BA94F0795E8}" type="sibTrans" cxnId="{6F2CF1AB-0147-40C1-BAB1-082A1350D53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BD42174-39AF-4EA2-BE44-A469E2FFAC00}" type="pres">
      <dgm:prSet presAssocID="{13F8089E-D9F6-4C68-BB0B-875B60517C8A}" presName="linearFlow" presStyleCnt="0">
        <dgm:presLayoutVars>
          <dgm:dir/>
          <dgm:animLvl val="lvl"/>
          <dgm:resizeHandles val="exact"/>
        </dgm:presLayoutVars>
      </dgm:prSet>
      <dgm:spPr/>
    </dgm:pt>
    <dgm:pt modelId="{8308556A-77F2-4149-8F3E-56D98DB4DE66}" type="pres">
      <dgm:prSet presAssocID="{EFE113A5-8C3C-4321-868A-9874BF5168E2}" presName="composite" presStyleCnt="0"/>
      <dgm:spPr/>
    </dgm:pt>
    <dgm:pt modelId="{C9E55EE0-61FD-459C-8BA9-E867EC0E366D}" type="pres">
      <dgm:prSet presAssocID="{EFE113A5-8C3C-4321-868A-9874BF5168E2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2FF6CEC3-77A6-4667-8209-ED95E059C05F}" type="pres">
      <dgm:prSet presAssocID="{EFE113A5-8C3C-4321-868A-9874BF5168E2}" presName="descendantText" presStyleLbl="alignAcc1" presStyleIdx="0" presStyleCnt="5">
        <dgm:presLayoutVars>
          <dgm:bulletEnabled val="1"/>
        </dgm:presLayoutVars>
      </dgm:prSet>
      <dgm:spPr/>
    </dgm:pt>
    <dgm:pt modelId="{B46FB0DC-FA48-44B7-ABF4-4B0C45846F2A}" type="pres">
      <dgm:prSet presAssocID="{833F6036-ECE7-4EC3-BBEC-B0CEAB3BEAFE}" presName="sp" presStyleCnt="0"/>
      <dgm:spPr/>
    </dgm:pt>
    <dgm:pt modelId="{87179BC5-63DB-4837-BE55-1BAE1449E2E9}" type="pres">
      <dgm:prSet presAssocID="{3BE7606A-C438-46AD-BC5C-5D9E6E1B963A}" presName="composite" presStyleCnt="0"/>
      <dgm:spPr/>
    </dgm:pt>
    <dgm:pt modelId="{95FAB963-C865-46C1-8932-D8B6B4C195B7}" type="pres">
      <dgm:prSet presAssocID="{3BE7606A-C438-46AD-BC5C-5D9E6E1B963A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DD75C59-7606-4850-9432-C277DA1894D1}" type="pres">
      <dgm:prSet presAssocID="{3BE7606A-C438-46AD-BC5C-5D9E6E1B963A}" presName="descendantText" presStyleLbl="alignAcc1" presStyleIdx="1" presStyleCnt="5">
        <dgm:presLayoutVars>
          <dgm:bulletEnabled val="1"/>
        </dgm:presLayoutVars>
      </dgm:prSet>
      <dgm:spPr/>
    </dgm:pt>
    <dgm:pt modelId="{32924748-DC1A-4B83-B863-021C8DB87FA0}" type="pres">
      <dgm:prSet presAssocID="{5383B1CB-E06E-456E-80F4-F72F9D658C8F}" presName="sp" presStyleCnt="0"/>
      <dgm:spPr/>
    </dgm:pt>
    <dgm:pt modelId="{956D2134-7698-4A8E-B410-BB8D94D48237}" type="pres">
      <dgm:prSet presAssocID="{9680C8C5-03F8-445F-BB1E-F5A08BD0197A}" presName="composite" presStyleCnt="0"/>
      <dgm:spPr/>
    </dgm:pt>
    <dgm:pt modelId="{F24E24A6-1249-488F-B0CB-DDBE8788CF08}" type="pres">
      <dgm:prSet presAssocID="{9680C8C5-03F8-445F-BB1E-F5A08BD0197A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4665D32F-EB66-448F-89B0-DE814A2632F8}" type="pres">
      <dgm:prSet presAssocID="{9680C8C5-03F8-445F-BB1E-F5A08BD0197A}" presName="descendantText" presStyleLbl="alignAcc1" presStyleIdx="2" presStyleCnt="5">
        <dgm:presLayoutVars>
          <dgm:bulletEnabled val="1"/>
        </dgm:presLayoutVars>
      </dgm:prSet>
      <dgm:spPr/>
    </dgm:pt>
    <dgm:pt modelId="{E415DC98-A121-4C6C-B817-3EDBF1484FF5}" type="pres">
      <dgm:prSet presAssocID="{ED7BAE8C-839F-40BF-BDA7-A62F6AC3D81E}" presName="sp" presStyleCnt="0"/>
      <dgm:spPr/>
    </dgm:pt>
    <dgm:pt modelId="{DDEE0096-EDC4-4B92-94CF-25B80BFF0128}" type="pres">
      <dgm:prSet presAssocID="{9209E6A4-CCF9-461D-8278-7C3C98088242}" presName="composite" presStyleCnt="0"/>
      <dgm:spPr/>
    </dgm:pt>
    <dgm:pt modelId="{623C7115-B8B4-4E0A-8395-45FEAC6FDA28}" type="pres">
      <dgm:prSet presAssocID="{9209E6A4-CCF9-461D-8278-7C3C98088242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5E9D8AC8-338F-48C6-8D27-1605C4EE4443}" type="pres">
      <dgm:prSet presAssocID="{9209E6A4-CCF9-461D-8278-7C3C98088242}" presName="descendantText" presStyleLbl="alignAcc1" presStyleIdx="3" presStyleCnt="5">
        <dgm:presLayoutVars>
          <dgm:bulletEnabled val="1"/>
        </dgm:presLayoutVars>
      </dgm:prSet>
      <dgm:spPr/>
    </dgm:pt>
    <dgm:pt modelId="{22928BC1-9262-473B-AC98-107AC5BB50C7}" type="pres">
      <dgm:prSet presAssocID="{BDC48042-95D4-4096-8F88-8513FB3546DC}" presName="sp" presStyleCnt="0"/>
      <dgm:spPr/>
    </dgm:pt>
    <dgm:pt modelId="{A1736A02-3E91-4617-BE06-351EF9F2EDB2}" type="pres">
      <dgm:prSet presAssocID="{5390ABD2-E35B-419F-99C5-5FD8F8365F4D}" presName="composite" presStyleCnt="0"/>
      <dgm:spPr/>
    </dgm:pt>
    <dgm:pt modelId="{2D42EAA1-363B-4334-85B6-B16E8E8E92B7}" type="pres">
      <dgm:prSet presAssocID="{5390ABD2-E35B-419F-99C5-5FD8F8365F4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FFFDF6-297C-4427-B66C-2FA08D4C8CA3}" type="pres">
      <dgm:prSet presAssocID="{5390ABD2-E35B-419F-99C5-5FD8F8365F4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C58DE02-704B-4A4B-BE2E-17D0F6BF13FB}" type="presOf" srcId="{56339F61-3995-4020-80B8-AB8EB47D9174}" destId="{5E9D8AC8-338F-48C6-8D27-1605C4EE4443}" srcOrd="0" destOrd="0" presId="urn:microsoft.com/office/officeart/2005/8/layout/chevron2"/>
    <dgm:cxn modelId="{1C0A8005-16E5-4E1E-BB24-4B3FAA38A76D}" type="presOf" srcId="{3BE7606A-C438-46AD-BC5C-5D9E6E1B963A}" destId="{95FAB963-C865-46C1-8932-D8B6B4C195B7}" srcOrd="0" destOrd="0" presId="urn:microsoft.com/office/officeart/2005/8/layout/chevron2"/>
    <dgm:cxn modelId="{8178951B-A007-4A79-BBCA-803B73BD713C}" type="presOf" srcId="{5390ABD2-E35B-419F-99C5-5FD8F8365F4D}" destId="{2D42EAA1-363B-4334-85B6-B16E8E8E92B7}" srcOrd="0" destOrd="0" presId="urn:microsoft.com/office/officeart/2005/8/layout/chevron2"/>
    <dgm:cxn modelId="{DF1A8020-5060-46AF-8A80-C26AA9EA7ECA}" srcId="{3BE7606A-C438-46AD-BC5C-5D9E6E1B963A}" destId="{7FDA2BAE-EAFB-404A-85FA-F7380A0A0D7C}" srcOrd="0" destOrd="0" parTransId="{304EFF3C-5CD5-4A77-BDFE-87825F987254}" sibTransId="{B1CD4585-80C5-4716-BEB1-A1B13A58168E}"/>
    <dgm:cxn modelId="{55F7B731-B2A5-401C-A6A4-FBA60830C3B8}" type="presOf" srcId="{7FDA2BAE-EAFB-404A-85FA-F7380A0A0D7C}" destId="{FDD75C59-7606-4850-9432-C277DA1894D1}" srcOrd="0" destOrd="0" presId="urn:microsoft.com/office/officeart/2005/8/layout/chevron2"/>
    <dgm:cxn modelId="{5467B633-3304-4824-92C7-9A9D5620E975}" type="presOf" srcId="{9680C8C5-03F8-445F-BB1E-F5A08BD0197A}" destId="{F24E24A6-1249-488F-B0CB-DDBE8788CF08}" srcOrd="0" destOrd="0" presId="urn:microsoft.com/office/officeart/2005/8/layout/chevron2"/>
    <dgm:cxn modelId="{87A0546E-1CB5-40B4-AC22-767AFEE4C71D}" srcId="{13F8089E-D9F6-4C68-BB0B-875B60517C8A}" destId="{5390ABD2-E35B-419F-99C5-5FD8F8365F4D}" srcOrd="4" destOrd="0" parTransId="{65BB7998-1946-4639-9B50-445A376EFDDE}" sibTransId="{4B2B7C97-DD6C-4CD8-9458-DD12E7D290E4}"/>
    <dgm:cxn modelId="{C447BF6E-9E4C-4A13-846B-E963C241202E}" type="presOf" srcId="{52864A52-6E64-4D8D-849E-CD2FD6E14C25}" destId="{4665D32F-EB66-448F-89B0-DE814A2632F8}" srcOrd="0" destOrd="0" presId="urn:microsoft.com/office/officeart/2005/8/layout/chevron2"/>
    <dgm:cxn modelId="{07F7E050-C0DB-4110-9F38-700AD24F503B}" srcId="{13F8089E-D9F6-4C68-BB0B-875B60517C8A}" destId="{EFE113A5-8C3C-4321-868A-9874BF5168E2}" srcOrd="0" destOrd="0" parTransId="{0E720BCF-5C95-4BCB-893B-ACC1A22EEF25}" sibTransId="{833F6036-ECE7-4EC3-BBEC-B0CEAB3BEAFE}"/>
    <dgm:cxn modelId="{E3762856-2FB5-44C7-9BDF-40F33D252670}" srcId="{13F8089E-D9F6-4C68-BB0B-875B60517C8A}" destId="{9209E6A4-CCF9-461D-8278-7C3C98088242}" srcOrd="3" destOrd="0" parTransId="{12420FEB-66AE-4817-B249-DF06EE19C1B9}" sibTransId="{BDC48042-95D4-4096-8F88-8513FB3546DC}"/>
    <dgm:cxn modelId="{BEC55089-A033-43BE-BBB6-003B09776558}" srcId="{9680C8C5-03F8-445F-BB1E-F5A08BD0197A}" destId="{52864A52-6E64-4D8D-849E-CD2FD6E14C25}" srcOrd="0" destOrd="0" parTransId="{E5845EE8-8232-4C5A-B309-F72426DC13BB}" sibTransId="{0FA03338-CBF9-4B4E-805B-BBD565F0DA29}"/>
    <dgm:cxn modelId="{5C06949D-A406-403F-B0B0-A61542A64146}" srcId="{EFE113A5-8C3C-4321-868A-9874BF5168E2}" destId="{30867BFB-A34F-48C5-896F-3E759B47B55B}" srcOrd="0" destOrd="0" parTransId="{B47AD867-1BC7-4C71-97D8-85661C88111A}" sibTransId="{46B93B1A-D22E-4BB1-9EB6-8847151AE53C}"/>
    <dgm:cxn modelId="{A1ECFD9E-4FBB-4491-9791-3F6058804CC1}" type="presOf" srcId="{30867BFB-A34F-48C5-896F-3E759B47B55B}" destId="{2FF6CEC3-77A6-4667-8209-ED95E059C05F}" srcOrd="0" destOrd="0" presId="urn:microsoft.com/office/officeart/2005/8/layout/chevron2"/>
    <dgm:cxn modelId="{AB28F1A1-90FE-426E-AEEC-8E7C232FAAA6}" srcId="{13F8089E-D9F6-4C68-BB0B-875B60517C8A}" destId="{3BE7606A-C438-46AD-BC5C-5D9E6E1B963A}" srcOrd="1" destOrd="0" parTransId="{B8B4AFD9-34BB-496A-8E31-B66761244505}" sibTransId="{5383B1CB-E06E-456E-80F4-F72F9D658C8F}"/>
    <dgm:cxn modelId="{1B69FCA3-C393-43D1-AF88-6E059A2423A3}" type="presOf" srcId="{00958010-4A0B-4CBF-BF51-3B0B17C1EB07}" destId="{2CFFFDF6-297C-4427-B66C-2FA08D4C8CA3}" srcOrd="0" destOrd="0" presId="urn:microsoft.com/office/officeart/2005/8/layout/chevron2"/>
    <dgm:cxn modelId="{6F2CF1AB-0147-40C1-BAB1-082A1350D538}" srcId="{5390ABD2-E35B-419F-99C5-5FD8F8365F4D}" destId="{00958010-4A0B-4CBF-BF51-3B0B17C1EB07}" srcOrd="0" destOrd="0" parTransId="{3DE6CA9B-769E-4E9D-95B6-A7654A890E22}" sibTransId="{887F1D3E-9EA5-4284-94AB-1BA94F0795E8}"/>
    <dgm:cxn modelId="{B19A57E5-30CE-4F8E-A0A2-F5D3A3801FA8}" type="presOf" srcId="{13F8089E-D9F6-4C68-BB0B-875B60517C8A}" destId="{CBD42174-39AF-4EA2-BE44-A469E2FFAC00}" srcOrd="0" destOrd="0" presId="urn:microsoft.com/office/officeart/2005/8/layout/chevron2"/>
    <dgm:cxn modelId="{1668FBE5-F980-4D1A-8A04-95B2A7F040DC}" srcId="{13F8089E-D9F6-4C68-BB0B-875B60517C8A}" destId="{9680C8C5-03F8-445F-BB1E-F5A08BD0197A}" srcOrd="2" destOrd="0" parTransId="{7E639100-1037-4D88-B97F-34DE35E64C20}" sibTransId="{ED7BAE8C-839F-40BF-BDA7-A62F6AC3D81E}"/>
    <dgm:cxn modelId="{A02B93EA-2361-4D1D-8809-585C139987D9}" srcId="{9209E6A4-CCF9-461D-8278-7C3C98088242}" destId="{56339F61-3995-4020-80B8-AB8EB47D9174}" srcOrd="0" destOrd="0" parTransId="{F948E9F7-F5C8-4A26-BE7F-995B03A88F88}" sibTransId="{452D6EC7-B93E-4767-A351-8C3E94BBC18F}"/>
    <dgm:cxn modelId="{5A361BED-6981-4209-ABA7-2D2CE791ED24}" type="presOf" srcId="{9209E6A4-CCF9-461D-8278-7C3C98088242}" destId="{623C7115-B8B4-4E0A-8395-45FEAC6FDA28}" srcOrd="0" destOrd="0" presId="urn:microsoft.com/office/officeart/2005/8/layout/chevron2"/>
    <dgm:cxn modelId="{A258C2F7-EF91-497D-90C8-741A7E9AFF54}" type="presOf" srcId="{EFE113A5-8C3C-4321-868A-9874BF5168E2}" destId="{C9E55EE0-61FD-459C-8BA9-E867EC0E366D}" srcOrd="0" destOrd="0" presId="urn:microsoft.com/office/officeart/2005/8/layout/chevron2"/>
    <dgm:cxn modelId="{3F185907-8A33-4A0C-8A10-0151E4784459}" type="presParOf" srcId="{CBD42174-39AF-4EA2-BE44-A469E2FFAC00}" destId="{8308556A-77F2-4149-8F3E-56D98DB4DE66}" srcOrd="0" destOrd="0" presId="urn:microsoft.com/office/officeart/2005/8/layout/chevron2"/>
    <dgm:cxn modelId="{C397358E-B5F2-41F1-A5C7-C77AC7988FF8}" type="presParOf" srcId="{8308556A-77F2-4149-8F3E-56D98DB4DE66}" destId="{C9E55EE0-61FD-459C-8BA9-E867EC0E366D}" srcOrd="0" destOrd="0" presId="urn:microsoft.com/office/officeart/2005/8/layout/chevron2"/>
    <dgm:cxn modelId="{2706F272-4A0F-419A-8398-9DD3174E3A85}" type="presParOf" srcId="{8308556A-77F2-4149-8F3E-56D98DB4DE66}" destId="{2FF6CEC3-77A6-4667-8209-ED95E059C05F}" srcOrd="1" destOrd="0" presId="urn:microsoft.com/office/officeart/2005/8/layout/chevron2"/>
    <dgm:cxn modelId="{80E22A1E-21C0-4AC6-8658-E117793FC9B6}" type="presParOf" srcId="{CBD42174-39AF-4EA2-BE44-A469E2FFAC00}" destId="{B46FB0DC-FA48-44B7-ABF4-4B0C45846F2A}" srcOrd="1" destOrd="0" presId="urn:microsoft.com/office/officeart/2005/8/layout/chevron2"/>
    <dgm:cxn modelId="{725C4610-5D94-448F-81E7-FF7FAAB53A12}" type="presParOf" srcId="{CBD42174-39AF-4EA2-BE44-A469E2FFAC00}" destId="{87179BC5-63DB-4837-BE55-1BAE1449E2E9}" srcOrd="2" destOrd="0" presId="urn:microsoft.com/office/officeart/2005/8/layout/chevron2"/>
    <dgm:cxn modelId="{ED0CDBFF-B37A-441B-AB6C-052332886F00}" type="presParOf" srcId="{87179BC5-63DB-4837-BE55-1BAE1449E2E9}" destId="{95FAB963-C865-46C1-8932-D8B6B4C195B7}" srcOrd="0" destOrd="0" presId="urn:microsoft.com/office/officeart/2005/8/layout/chevron2"/>
    <dgm:cxn modelId="{6A0151BE-1460-4BC3-955C-56F6616AB332}" type="presParOf" srcId="{87179BC5-63DB-4837-BE55-1BAE1449E2E9}" destId="{FDD75C59-7606-4850-9432-C277DA1894D1}" srcOrd="1" destOrd="0" presId="urn:microsoft.com/office/officeart/2005/8/layout/chevron2"/>
    <dgm:cxn modelId="{D0164005-7B1E-413F-86C9-EB41D3E84B05}" type="presParOf" srcId="{CBD42174-39AF-4EA2-BE44-A469E2FFAC00}" destId="{32924748-DC1A-4B83-B863-021C8DB87FA0}" srcOrd="3" destOrd="0" presId="urn:microsoft.com/office/officeart/2005/8/layout/chevron2"/>
    <dgm:cxn modelId="{66F0F393-D5DD-4CE9-9D0D-2D90F8C05731}" type="presParOf" srcId="{CBD42174-39AF-4EA2-BE44-A469E2FFAC00}" destId="{956D2134-7698-4A8E-B410-BB8D94D48237}" srcOrd="4" destOrd="0" presId="urn:microsoft.com/office/officeart/2005/8/layout/chevron2"/>
    <dgm:cxn modelId="{DFED271D-7F7A-4ECF-9248-DC7416A997CC}" type="presParOf" srcId="{956D2134-7698-4A8E-B410-BB8D94D48237}" destId="{F24E24A6-1249-488F-B0CB-DDBE8788CF08}" srcOrd="0" destOrd="0" presId="urn:microsoft.com/office/officeart/2005/8/layout/chevron2"/>
    <dgm:cxn modelId="{A5DECDC0-947B-4CA5-91D3-3D5AEC04BF61}" type="presParOf" srcId="{956D2134-7698-4A8E-B410-BB8D94D48237}" destId="{4665D32F-EB66-448F-89B0-DE814A2632F8}" srcOrd="1" destOrd="0" presId="urn:microsoft.com/office/officeart/2005/8/layout/chevron2"/>
    <dgm:cxn modelId="{7FDC374A-109F-4D34-9D6D-291184C5D580}" type="presParOf" srcId="{CBD42174-39AF-4EA2-BE44-A469E2FFAC00}" destId="{E415DC98-A121-4C6C-B817-3EDBF1484FF5}" srcOrd="5" destOrd="0" presId="urn:microsoft.com/office/officeart/2005/8/layout/chevron2"/>
    <dgm:cxn modelId="{06EA86A6-B454-4AE9-8F6E-5D9EE37633FD}" type="presParOf" srcId="{CBD42174-39AF-4EA2-BE44-A469E2FFAC00}" destId="{DDEE0096-EDC4-4B92-94CF-25B80BFF0128}" srcOrd="6" destOrd="0" presId="urn:microsoft.com/office/officeart/2005/8/layout/chevron2"/>
    <dgm:cxn modelId="{E891FD21-13FC-41D5-9D2E-758DFA3EA405}" type="presParOf" srcId="{DDEE0096-EDC4-4B92-94CF-25B80BFF0128}" destId="{623C7115-B8B4-4E0A-8395-45FEAC6FDA28}" srcOrd="0" destOrd="0" presId="urn:microsoft.com/office/officeart/2005/8/layout/chevron2"/>
    <dgm:cxn modelId="{8C0BEE7C-E1E8-46FE-9208-EE42C734A2DA}" type="presParOf" srcId="{DDEE0096-EDC4-4B92-94CF-25B80BFF0128}" destId="{5E9D8AC8-338F-48C6-8D27-1605C4EE4443}" srcOrd="1" destOrd="0" presId="urn:microsoft.com/office/officeart/2005/8/layout/chevron2"/>
    <dgm:cxn modelId="{267DD636-27A9-497C-ADFF-D3762970F296}" type="presParOf" srcId="{CBD42174-39AF-4EA2-BE44-A469E2FFAC00}" destId="{22928BC1-9262-473B-AC98-107AC5BB50C7}" srcOrd="7" destOrd="0" presId="urn:microsoft.com/office/officeart/2005/8/layout/chevron2"/>
    <dgm:cxn modelId="{A40800C6-904A-4FD8-9FB6-AC1B03F7A7E5}" type="presParOf" srcId="{CBD42174-39AF-4EA2-BE44-A469E2FFAC00}" destId="{A1736A02-3E91-4617-BE06-351EF9F2EDB2}" srcOrd="8" destOrd="0" presId="urn:microsoft.com/office/officeart/2005/8/layout/chevron2"/>
    <dgm:cxn modelId="{145020C3-16EA-485C-AECB-150A22C4A811}" type="presParOf" srcId="{A1736A02-3E91-4617-BE06-351EF9F2EDB2}" destId="{2D42EAA1-363B-4334-85B6-B16E8E8E92B7}" srcOrd="0" destOrd="0" presId="urn:microsoft.com/office/officeart/2005/8/layout/chevron2"/>
    <dgm:cxn modelId="{9A867A0A-0637-4D84-B68B-98B1613AED4D}" type="presParOf" srcId="{A1736A02-3E91-4617-BE06-351EF9F2EDB2}" destId="{2CFFFDF6-297C-4427-B66C-2FA08D4C8C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F8089E-D9F6-4C68-BB0B-875B60517C8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E113A5-8C3C-4321-868A-9874BF5168E2}">
      <dgm:prSet phldrT="[Text]" custT="1"/>
      <dgm:spPr>
        <a:solidFill>
          <a:srgbClr val="0D3A70"/>
        </a:solidFill>
        <a:ln>
          <a:solidFill>
            <a:srgbClr val="0D3A70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August 17, 2018</a:t>
          </a:r>
        </a:p>
      </dgm:t>
    </dgm:pt>
    <dgm:pt modelId="{0E720BCF-5C95-4BCB-893B-ACC1A22EEF25}" type="parTrans" cxnId="{07F7E050-C0DB-4110-9F38-700AD24F503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33F6036-ECE7-4EC3-BBEC-B0CEAB3BEAFE}" type="sibTrans" cxnId="{07F7E050-C0DB-4110-9F38-700AD24F503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0867BFB-A34F-48C5-896F-3E759B47B55B}">
      <dgm:prSet phldrT="[Text]"/>
      <dgm:spPr>
        <a:ln>
          <a:solidFill>
            <a:srgbClr val="0D3A70"/>
          </a:solidFill>
        </a:ln>
      </dgm:spPr>
      <dgm:t>
        <a:bodyPr/>
        <a:lstStyle/>
        <a:p>
          <a:r>
            <a:rPr lang="en-US" dirty="0">
              <a:latin typeface="+mj-lt"/>
            </a:rPr>
            <a:t>Bill moves to Senate, </a:t>
          </a:r>
          <a:r>
            <a:rPr lang="en-US" b="1" u="sng" dirty="0">
              <a:latin typeface="+mj-lt"/>
            </a:rPr>
            <a:t>Action Alert</a:t>
          </a:r>
          <a:r>
            <a:rPr lang="en-US" dirty="0">
              <a:latin typeface="+mj-lt"/>
            </a:rPr>
            <a:t> sent to advocates to request the Senate keep the SUDs Act alive</a:t>
          </a:r>
        </a:p>
      </dgm:t>
    </dgm:pt>
    <dgm:pt modelId="{B47AD867-1BC7-4C71-97D8-85661C88111A}" type="parTrans" cxnId="{5C06949D-A406-403F-B0B0-A61542A6414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6B93B1A-D22E-4BB1-9EB6-8847151AE53C}" type="sibTrans" cxnId="{5C06949D-A406-403F-B0B0-A61542A6414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BE7606A-C438-46AD-BC5C-5D9E6E1B963A}">
      <dgm:prSet phldrT="[Text]" custT="1"/>
      <dgm:spPr>
        <a:solidFill>
          <a:srgbClr val="0D3A70"/>
        </a:solidFill>
        <a:ln>
          <a:solidFill>
            <a:srgbClr val="0D3A70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Sept., 2018</a:t>
          </a:r>
        </a:p>
      </dgm:t>
    </dgm:pt>
    <dgm:pt modelId="{B8B4AFD9-34BB-496A-8E31-B66761244505}" type="parTrans" cxnId="{AB28F1A1-90FE-426E-AEEC-8E7C232FAAA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383B1CB-E06E-456E-80F4-F72F9D658C8F}" type="sibTrans" cxnId="{AB28F1A1-90FE-426E-AEEC-8E7C232FAAA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FDA2BAE-EAFB-404A-85FA-F7380A0A0D7C}">
      <dgm:prSet phldrT="[Text]"/>
      <dgm:spPr>
        <a:ln>
          <a:solidFill>
            <a:srgbClr val="0D3A70"/>
          </a:solidFill>
        </a:ln>
      </dgm:spPr>
      <dgm:t>
        <a:bodyPr/>
        <a:lstStyle/>
        <a:p>
          <a:r>
            <a:rPr lang="en-US" dirty="0">
              <a:latin typeface="+mj-lt"/>
            </a:rPr>
            <a:t>Senate passes watered down version, </a:t>
          </a:r>
          <a:r>
            <a:rPr lang="en-US" b="1" u="sng" dirty="0">
              <a:latin typeface="+mj-lt"/>
            </a:rPr>
            <a:t>Action Alert</a:t>
          </a:r>
          <a:r>
            <a:rPr lang="en-US" dirty="0">
              <a:latin typeface="+mj-lt"/>
            </a:rPr>
            <a:t> sent to keep House version</a:t>
          </a:r>
        </a:p>
      </dgm:t>
    </dgm:pt>
    <dgm:pt modelId="{304EFF3C-5CD5-4A77-BDFE-87825F987254}" type="parTrans" cxnId="{DF1A8020-5060-46AF-8A80-C26AA9EA7E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1CD4585-80C5-4716-BEB1-A1B13A58168E}" type="sibTrans" cxnId="{DF1A8020-5060-46AF-8A80-C26AA9EA7E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680C8C5-03F8-445F-BB1E-F5A08BD0197A}">
      <dgm:prSet phldrT="[Text]" custT="1"/>
      <dgm:spPr>
        <a:solidFill>
          <a:srgbClr val="0D3A70"/>
        </a:solidFill>
        <a:ln>
          <a:solidFill>
            <a:srgbClr val="0D3A70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Sept., 2018</a:t>
          </a:r>
        </a:p>
      </dgm:t>
    </dgm:pt>
    <dgm:pt modelId="{7E639100-1037-4D88-B97F-34DE35E64C20}" type="parTrans" cxnId="{1668FBE5-F980-4D1A-8A04-95B2A7F040D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D7BAE8C-839F-40BF-BDA7-A62F6AC3D81E}" type="sibTrans" cxnId="{1668FBE5-F980-4D1A-8A04-95B2A7F040D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2864A52-6E64-4D8D-849E-CD2FD6E14C25}">
      <dgm:prSet phldrT="[Text]"/>
      <dgm:spPr>
        <a:ln>
          <a:solidFill>
            <a:srgbClr val="0D3A70"/>
          </a:solidFill>
        </a:ln>
      </dgm:spPr>
      <dgm:t>
        <a:bodyPr/>
        <a:lstStyle/>
        <a:p>
          <a:r>
            <a:rPr lang="en-US" dirty="0">
              <a:latin typeface="+mj-lt"/>
            </a:rPr>
            <a:t>AOA leads coalition letter to Congress featuring over 40 state and national health organization to advocate  for inclusion of AOA endorsed SUDs Act</a:t>
          </a:r>
        </a:p>
      </dgm:t>
    </dgm:pt>
    <dgm:pt modelId="{E5845EE8-8232-4C5A-B309-F72426DC13BB}" type="parTrans" cxnId="{BEC55089-A033-43BE-BBB6-003B097765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FA03338-CBF9-4B4E-805B-BBD565F0DA29}" type="sibTrans" cxnId="{BEC55089-A033-43BE-BBB6-003B097765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209E6A4-CCF9-461D-8278-7C3C98088242}">
      <dgm:prSet phldrT="[Text]" custT="1"/>
      <dgm:spPr>
        <a:solidFill>
          <a:srgbClr val="0D3A70"/>
        </a:solidFill>
        <a:ln>
          <a:solidFill>
            <a:srgbClr val="0D3A70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Sept., 2018</a:t>
          </a:r>
        </a:p>
      </dgm:t>
    </dgm:pt>
    <dgm:pt modelId="{12420FEB-66AE-4817-B249-DF06EE19C1B9}" type="parTrans" cxnId="{E3762856-2FB5-44C7-9BDF-40F33D25267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DC48042-95D4-4096-8F88-8513FB3546DC}" type="sibTrans" cxnId="{E3762856-2FB5-44C7-9BDF-40F33D25267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6339F61-3995-4020-80B8-AB8EB47D9174}">
      <dgm:prSet phldrT="[Text]"/>
      <dgm:spPr>
        <a:ln>
          <a:solidFill>
            <a:srgbClr val="0D3A70"/>
          </a:solidFill>
        </a:ln>
      </dgm:spPr>
      <dgm:t>
        <a:bodyPr/>
        <a:lstStyle/>
        <a:p>
          <a:r>
            <a:rPr lang="en-US" dirty="0">
              <a:latin typeface="+mj-lt"/>
            </a:rPr>
            <a:t>Congress keeps AOA endorsed version of SUDs Act after committee conference</a:t>
          </a:r>
        </a:p>
      </dgm:t>
    </dgm:pt>
    <dgm:pt modelId="{F948E9F7-F5C8-4A26-BE7F-995B03A88F88}" type="parTrans" cxnId="{A02B93EA-2361-4D1D-8809-585C139987D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52D6EC7-B93E-4767-A351-8C3E94BBC18F}" type="sibTrans" cxnId="{A02B93EA-2361-4D1D-8809-585C139987D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390ABD2-E35B-419F-99C5-5FD8F8365F4D}">
      <dgm:prSet phldrT="[Text]" custT="1"/>
      <dgm:spPr>
        <a:solidFill>
          <a:srgbClr val="0D3A70"/>
        </a:solidFill>
        <a:ln>
          <a:solidFill>
            <a:srgbClr val="0D3A70"/>
          </a:solidFill>
        </a:ln>
      </dgm:spPr>
      <dgm:t>
        <a:bodyPr/>
        <a:lstStyle/>
        <a:p>
          <a:r>
            <a:rPr lang="en-US" sz="1200" b="1" dirty="0">
              <a:latin typeface="+mj-lt"/>
            </a:rPr>
            <a:t>October, 2018</a:t>
          </a:r>
        </a:p>
      </dgm:t>
    </dgm:pt>
    <dgm:pt modelId="{65BB7998-1946-4639-9B50-445A376EFDDE}" type="parTrans" cxnId="{87A0546E-1CB5-40B4-AC22-767AFEE4C71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B2B7C97-DD6C-4CD8-9458-DD12E7D290E4}" type="sibTrans" cxnId="{87A0546E-1CB5-40B4-AC22-767AFEE4C71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0958010-4A0B-4CBF-BF51-3B0B17C1EB07}">
      <dgm:prSet phldrT="[Text]"/>
      <dgm:spPr>
        <a:ln>
          <a:solidFill>
            <a:srgbClr val="0D3A70"/>
          </a:solidFill>
        </a:ln>
      </dgm:spPr>
      <dgm:t>
        <a:bodyPr/>
        <a:lstStyle/>
        <a:p>
          <a:r>
            <a:rPr lang="en-US" dirty="0">
              <a:latin typeface="+mj-lt"/>
            </a:rPr>
            <a:t>Signed by President and is now law</a:t>
          </a:r>
        </a:p>
      </dgm:t>
    </dgm:pt>
    <dgm:pt modelId="{3DE6CA9B-769E-4E9D-95B6-A7654A890E22}" type="parTrans" cxnId="{6F2CF1AB-0147-40C1-BAB1-082A1350D53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87F1D3E-9EA5-4284-94AB-1BA94F0795E8}" type="sibTrans" cxnId="{6F2CF1AB-0147-40C1-BAB1-082A1350D53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BD42174-39AF-4EA2-BE44-A469E2FFAC00}" type="pres">
      <dgm:prSet presAssocID="{13F8089E-D9F6-4C68-BB0B-875B60517C8A}" presName="linearFlow" presStyleCnt="0">
        <dgm:presLayoutVars>
          <dgm:dir/>
          <dgm:animLvl val="lvl"/>
          <dgm:resizeHandles val="exact"/>
        </dgm:presLayoutVars>
      </dgm:prSet>
      <dgm:spPr/>
    </dgm:pt>
    <dgm:pt modelId="{8308556A-77F2-4149-8F3E-56D98DB4DE66}" type="pres">
      <dgm:prSet presAssocID="{EFE113A5-8C3C-4321-868A-9874BF5168E2}" presName="composite" presStyleCnt="0"/>
      <dgm:spPr/>
    </dgm:pt>
    <dgm:pt modelId="{C9E55EE0-61FD-459C-8BA9-E867EC0E366D}" type="pres">
      <dgm:prSet presAssocID="{EFE113A5-8C3C-4321-868A-9874BF5168E2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2FF6CEC3-77A6-4667-8209-ED95E059C05F}" type="pres">
      <dgm:prSet presAssocID="{EFE113A5-8C3C-4321-868A-9874BF5168E2}" presName="descendantText" presStyleLbl="alignAcc1" presStyleIdx="0" presStyleCnt="5">
        <dgm:presLayoutVars>
          <dgm:bulletEnabled val="1"/>
        </dgm:presLayoutVars>
      </dgm:prSet>
      <dgm:spPr/>
    </dgm:pt>
    <dgm:pt modelId="{B46FB0DC-FA48-44B7-ABF4-4B0C45846F2A}" type="pres">
      <dgm:prSet presAssocID="{833F6036-ECE7-4EC3-BBEC-B0CEAB3BEAFE}" presName="sp" presStyleCnt="0"/>
      <dgm:spPr/>
    </dgm:pt>
    <dgm:pt modelId="{87179BC5-63DB-4837-BE55-1BAE1449E2E9}" type="pres">
      <dgm:prSet presAssocID="{3BE7606A-C438-46AD-BC5C-5D9E6E1B963A}" presName="composite" presStyleCnt="0"/>
      <dgm:spPr/>
    </dgm:pt>
    <dgm:pt modelId="{95FAB963-C865-46C1-8932-D8B6B4C195B7}" type="pres">
      <dgm:prSet presAssocID="{3BE7606A-C438-46AD-BC5C-5D9E6E1B963A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DD75C59-7606-4850-9432-C277DA1894D1}" type="pres">
      <dgm:prSet presAssocID="{3BE7606A-C438-46AD-BC5C-5D9E6E1B963A}" presName="descendantText" presStyleLbl="alignAcc1" presStyleIdx="1" presStyleCnt="5">
        <dgm:presLayoutVars>
          <dgm:bulletEnabled val="1"/>
        </dgm:presLayoutVars>
      </dgm:prSet>
      <dgm:spPr/>
    </dgm:pt>
    <dgm:pt modelId="{32924748-DC1A-4B83-B863-021C8DB87FA0}" type="pres">
      <dgm:prSet presAssocID="{5383B1CB-E06E-456E-80F4-F72F9D658C8F}" presName="sp" presStyleCnt="0"/>
      <dgm:spPr/>
    </dgm:pt>
    <dgm:pt modelId="{956D2134-7698-4A8E-B410-BB8D94D48237}" type="pres">
      <dgm:prSet presAssocID="{9680C8C5-03F8-445F-BB1E-F5A08BD0197A}" presName="composite" presStyleCnt="0"/>
      <dgm:spPr/>
    </dgm:pt>
    <dgm:pt modelId="{F24E24A6-1249-488F-B0CB-DDBE8788CF08}" type="pres">
      <dgm:prSet presAssocID="{9680C8C5-03F8-445F-BB1E-F5A08BD0197A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4665D32F-EB66-448F-89B0-DE814A2632F8}" type="pres">
      <dgm:prSet presAssocID="{9680C8C5-03F8-445F-BB1E-F5A08BD0197A}" presName="descendantText" presStyleLbl="alignAcc1" presStyleIdx="2" presStyleCnt="5">
        <dgm:presLayoutVars>
          <dgm:bulletEnabled val="1"/>
        </dgm:presLayoutVars>
      </dgm:prSet>
      <dgm:spPr/>
    </dgm:pt>
    <dgm:pt modelId="{E415DC98-A121-4C6C-B817-3EDBF1484FF5}" type="pres">
      <dgm:prSet presAssocID="{ED7BAE8C-839F-40BF-BDA7-A62F6AC3D81E}" presName="sp" presStyleCnt="0"/>
      <dgm:spPr/>
    </dgm:pt>
    <dgm:pt modelId="{DDEE0096-EDC4-4B92-94CF-25B80BFF0128}" type="pres">
      <dgm:prSet presAssocID="{9209E6A4-CCF9-461D-8278-7C3C98088242}" presName="composite" presStyleCnt="0"/>
      <dgm:spPr/>
    </dgm:pt>
    <dgm:pt modelId="{623C7115-B8B4-4E0A-8395-45FEAC6FDA28}" type="pres">
      <dgm:prSet presAssocID="{9209E6A4-CCF9-461D-8278-7C3C98088242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5E9D8AC8-338F-48C6-8D27-1605C4EE4443}" type="pres">
      <dgm:prSet presAssocID="{9209E6A4-CCF9-461D-8278-7C3C98088242}" presName="descendantText" presStyleLbl="alignAcc1" presStyleIdx="3" presStyleCnt="5">
        <dgm:presLayoutVars>
          <dgm:bulletEnabled val="1"/>
        </dgm:presLayoutVars>
      </dgm:prSet>
      <dgm:spPr/>
    </dgm:pt>
    <dgm:pt modelId="{22928BC1-9262-473B-AC98-107AC5BB50C7}" type="pres">
      <dgm:prSet presAssocID="{BDC48042-95D4-4096-8F88-8513FB3546DC}" presName="sp" presStyleCnt="0"/>
      <dgm:spPr/>
    </dgm:pt>
    <dgm:pt modelId="{A1736A02-3E91-4617-BE06-351EF9F2EDB2}" type="pres">
      <dgm:prSet presAssocID="{5390ABD2-E35B-419F-99C5-5FD8F8365F4D}" presName="composite" presStyleCnt="0"/>
      <dgm:spPr/>
    </dgm:pt>
    <dgm:pt modelId="{2D42EAA1-363B-4334-85B6-B16E8E8E92B7}" type="pres">
      <dgm:prSet presAssocID="{5390ABD2-E35B-419F-99C5-5FD8F8365F4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FFFDF6-297C-4427-B66C-2FA08D4C8CA3}" type="pres">
      <dgm:prSet presAssocID="{5390ABD2-E35B-419F-99C5-5FD8F8365F4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03F5ED07-4CF2-458D-85DE-DD63ED0C422B}" type="presOf" srcId="{9680C8C5-03F8-445F-BB1E-F5A08BD0197A}" destId="{F24E24A6-1249-488F-B0CB-DDBE8788CF08}" srcOrd="0" destOrd="0" presId="urn:microsoft.com/office/officeart/2005/8/layout/chevron2"/>
    <dgm:cxn modelId="{F332400D-4EAE-4F9B-8F7A-4FADEB3C528F}" type="presOf" srcId="{EFE113A5-8C3C-4321-868A-9874BF5168E2}" destId="{C9E55EE0-61FD-459C-8BA9-E867EC0E366D}" srcOrd="0" destOrd="0" presId="urn:microsoft.com/office/officeart/2005/8/layout/chevron2"/>
    <dgm:cxn modelId="{9E5DD812-8B29-422C-A984-BE0208FF5619}" type="presOf" srcId="{7FDA2BAE-EAFB-404A-85FA-F7380A0A0D7C}" destId="{FDD75C59-7606-4850-9432-C277DA1894D1}" srcOrd="0" destOrd="0" presId="urn:microsoft.com/office/officeart/2005/8/layout/chevron2"/>
    <dgm:cxn modelId="{DF1A8020-5060-46AF-8A80-C26AA9EA7ECA}" srcId="{3BE7606A-C438-46AD-BC5C-5D9E6E1B963A}" destId="{7FDA2BAE-EAFB-404A-85FA-F7380A0A0D7C}" srcOrd="0" destOrd="0" parTransId="{304EFF3C-5CD5-4A77-BDFE-87825F987254}" sibTransId="{B1CD4585-80C5-4716-BEB1-A1B13A58168E}"/>
    <dgm:cxn modelId="{BC152A4C-8AA6-4EFC-8881-AF31C78579B9}" type="presOf" srcId="{30867BFB-A34F-48C5-896F-3E759B47B55B}" destId="{2FF6CEC3-77A6-4667-8209-ED95E059C05F}" srcOrd="0" destOrd="0" presId="urn:microsoft.com/office/officeart/2005/8/layout/chevron2"/>
    <dgm:cxn modelId="{87A0546E-1CB5-40B4-AC22-767AFEE4C71D}" srcId="{13F8089E-D9F6-4C68-BB0B-875B60517C8A}" destId="{5390ABD2-E35B-419F-99C5-5FD8F8365F4D}" srcOrd="4" destOrd="0" parTransId="{65BB7998-1946-4639-9B50-445A376EFDDE}" sibTransId="{4B2B7C97-DD6C-4CD8-9458-DD12E7D290E4}"/>
    <dgm:cxn modelId="{07F7E050-C0DB-4110-9F38-700AD24F503B}" srcId="{13F8089E-D9F6-4C68-BB0B-875B60517C8A}" destId="{EFE113A5-8C3C-4321-868A-9874BF5168E2}" srcOrd="0" destOrd="0" parTransId="{0E720BCF-5C95-4BCB-893B-ACC1A22EEF25}" sibTransId="{833F6036-ECE7-4EC3-BBEC-B0CEAB3BEAFE}"/>
    <dgm:cxn modelId="{E3762856-2FB5-44C7-9BDF-40F33D252670}" srcId="{13F8089E-D9F6-4C68-BB0B-875B60517C8A}" destId="{9209E6A4-CCF9-461D-8278-7C3C98088242}" srcOrd="3" destOrd="0" parTransId="{12420FEB-66AE-4817-B249-DF06EE19C1B9}" sibTransId="{BDC48042-95D4-4096-8F88-8513FB3546DC}"/>
    <dgm:cxn modelId="{A5769186-94A4-4399-82E3-B027BAD25023}" type="presOf" srcId="{13F8089E-D9F6-4C68-BB0B-875B60517C8A}" destId="{CBD42174-39AF-4EA2-BE44-A469E2FFAC00}" srcOrd="0" destOrd="0" presId="urn:microsoft.com/office/officeart/2005/8/layout/chevron2"/>
    <dgm:cxn modelId="{BEC55089-A033-43BE-BBB6-003B09776558}" srcId="{9680C8C5-03F8-445F-BB1E-F5A08BD0197A}" destId="{52864A52-6E64-4D8D-849E-CD2FD6E14C25}" srcOrd="0" destOrd="0" parTransId="{E5845EE8-8232-4C5A-B309-F72426DC13BB}" sibTransId="{0FA03338-CBF9-4B4E-805B-BBD565F0DA29}"/>
    <dgm:cxn modelId="{D491218B-6BB9-40D9-A15A-195B0A7E02F0}" type="presOf" srcId="{5390ABD2-E35B-419F-99C5-5FD8F8365F4D}" destId="{2D42EAA1-363B-4334-85B6-B16E8E8E92B7}" srcOrd="0" destOrd="0" presId="urn:microsoft.com/office/officeart/2005/8/layout/chevron2"/>
    <dgm:cxn modelId="{5C06949D-A406-403F-B0B0-A61542A64146}" srcId="{EFE113A5-8C3C-4321-868A-9874BF5168E2}" destId="{30867BFB-A34F-48C5-896F-3E759B47B55B}" srcOrd="0" destOrd="0" parTransId="{B47AD867-1BC7-4C71-97D8-85661C88111A}" sibTransId="{46B93B1A-D22E-4BB1-9EB6-8847151AE53C}"/>
    <dgm:cxn modelId="{AB28F1A1-90FE-426E-AEEC-8E7C232FAAA6}" srcId="{13F8089E-D9F6-4C68-BB0B-875B60517C8A}" destId="{3BE7606A-C438-46AD-BC5C-5D9E6E1B963A}" srcOrd="1" destOrd="0" parTransId="{B8B4AFD9-34BB-496A-8E31-B66761244505}" sibTransId="{5383B1CB-E06E-456E-80F4-F72F9D658C8F}"/>
    <dgm:cxn modelId="{6F2CF1AB-0147-40C1-BAB1-082A1350D538}" srcId="{5390ABD2-E35B-419F-99C5-5FD8F8365F4D}" destId="{00958010-4A0B-4CBF-BF51-3B0B17C1EB07}" srcOrd="0" destOrd="0" parTransId="{3DE6CA9B-769E-4E9D-95B6-A7654A890E22}" sibTransId="{887F1D3E-9EA5-4284-94AB-1BA94F0795E8}"/>
    <dgm:cxn modelId="{720E5CC8-590A-4EA2-B35D-9BA08202DA24}" type="presOf" srcId="{3BE7606A-C438-46AD-BC5C-5D9E6E1B963A}" destId="{95FAB963-C865-46C1-8932-D8B6B4C195B7}" srcOrd="0" destOrd="0" presId="urn:microsoft.com/office/officeart/2005/8/layout/chevron2"/>
    <dgm:cxn modelId="{3AE597E2-EFDE-4506-AF60-DDF4470835CA}" type="presOf" srcId="{00958010-4A0B-4CBF-BF51-3B0B17C1EB07}" destId="{2CFFFDF6-297C-4427-B66C-2FA08D4C8CA3}" srcOrd="0" destOrd="0" presId="urn:microsoft.com/office/officeart/2005/8/layout/chevron2"/>
    <dgm:cxn modelId="{EDBAEEE2-09B9-4192-A57D-64A66EA219D0}" type="presOf" srcId="{52864A52-6E64-4D8D-849E-CD2FD6E14C25}" destId="{4665D32F-EB66-448F-89B0-DE814A2632F8}" srcOrd="0" destOrd="0" presId="urn:microsoft.com/office/officeart/2005/8/layout/chevron2"/>
    <dgm:cxn modelId="{1668FBE5-F980-4D1A-8A04-95B2A7F040DC}" srcId="{13F8089E-D9F6-4C68-BB0B-875B60517C8A}" destId="{9680C8C5-03F8-445F-BB1E-F5A08BD0197A}" srcOrd="2" destOrd="0" parTransId="{7E639100-1037-4D88-B97F-34DE35E64C20}" sibTransId="{ED7BAE8C-839F-40BF-BDA7-A62F6AC3D81E}"/>
    <dgm:cxn modelId="{A02B93EA-2361-4D1D-8809-585C139987D9}" srcId="{9209E6A4-CCF9-461D-8278-7C3C98088242}" destId="{56339F61-3995-4020-80B8-AB8EB47D9174}" srcOrd="0" destOrd="0" parTransId="{F948E9F7-F5C8-4A26-BE7F-995B03A88F88}" sibTransId="{452D6EC7-B93E-4767-A351-8C3E94BBC18F}"/>
    <dgm:cxn modelId="{C9F332F5-4362-491C-99A5-E4203CBCCB86}" type="presOf" srcId="{56339F61-3995-4020-80B8-AB8EB47D9174}" destId="{5E9D8AC8-338F-48C6-8D27-1605C4EE4443}" srcOrd="0" destOrd="0" presId="urn:microsoft.com/office/officeart/2005/8/layout/chevron2"/>
    <dgm:cxn modelId="{625A51FF-74EA-40E1-BB95-A4DA417E17DD}" type="presOf" srcId="{9209E6A4-CCF9-461D-8278-7C3C98088242}" destId="{623C7115-B8B4-4E0A-8395-45FEAC6FDA28}" srcOrd="0" destOrd="0" presId="urn:microsoft.com/office/officeart/2005/8/layout/chevron2"/>
    <dgm:cxn modelId="{7D2A673F-8394-4DBE-B293-CD63B88EE7EE}" type="presParOf" srcId="{CBD42174-39AF-4EA2-BE44-A469E2FFAC00}" destId="{8308556A-77F2-4149-8F3E-56D98DB4DE66}" srcOrd="0" destOrd="0" presId="urn:microsoft.com/office/officeart/2005/8/layout/chevron2"/>
    <dgm:cxn modelId="{BFC61BA7-E98B-48E1-A193-30F4F4D890F4}" type="presParOf" srcId="{8308556A-77F2-4149-8F3E-56D98DB4DE66}" destId="{C9E55EE0-61FD-459C-8BA9-E867EC0E366D}" srcOrd="0" destOrd="0" presId="urn:microsoft.com/office/officeart/2005/8/layout/chevron2"/>
    <dgm:cxn modelId="{239BB865-62F6-474A-BF5E-42EBB3952EB6}" type="presParOf" srcId="{8308556A-77F2-4149-8F3E-56D98DB4DE66}" destId="{2FF6CEC3-77A6-4667-8209-ED95E059C05F}" srcOrd="1" destOrd="0" presId="urn:microsoft.com/office/officeart/2005/8/layout/chevron2"/>
    <dgm:cxn modelId="{8AC4920D-52EA-4AB9-84F7-AA20D644A969}" type="presParOf" srcId="{CBD42174-39AF-4EA2-BE44-A469E2FFAC00}" destId="{B46FB0DC-FA48-44B7-ABF4-4B0C45846F2A}" srcOrd="1" destOrd="0" presId="urn:microsoft.com/office/officeart/2005/8/layout/chevron2"/>
    <dgm:cxn modelId="{EE1E7C39-6F14-4E43-A4A6-7D1B6975EAD8}" type="presParOf" srcId="{CBD42174-39AF-4EA2-BE44-A469E2FFAC00}" destId="{87179BC5-63DB-4837-BE55-1BAE1449E2E9}" srcOrd="2" destOrd="0" presId="urn:microsoft.com/office/officeart/2005/8/layout/chevron2"/>
    <dgm:cxn modelId="{2DD85880-79FE-4D7E-B147-F7EE60F738A7}" type="presParOf" srcId="{87179BC5-63DB-4837-BE55-1BAE1449E2E9}" destId="{95FAB963-C865-46C1-8932-D8B6B4C195B7}" srcOrd="0" destOrd="0" presId="urn:microsoft.com/office/officeart/2005/8/layout/chevron2"/>
    <dgm:cxn modelId="{C827F474-DDD1-47BB-95AB-DBD17AB83DEE}" type="presParOf" srcId="{87179BC5-63DB-4837-BE55-1BAE1449E2E9}" destId="{FDD75C59-7606-4850-9432-C277DA1894D1}" srcOrd="1" destOrd="0" presId="urn:microsoft.com/office/officeart/2005/8/layout/chevron2"/>
    <dgm:cxn modelId="{47D489F0-4F75-4D4C-AE0D-C90B1C6EF19D}" type="presParOf" srcId="{CBD42174-39AF-4EA2-BE44-A469E2FFAC00}" destId="{32924748-DC1A-4B83-B863-021C8DB87FA0}" srcOrd="3" destOrd="0" presId="urn:microsoft.com/office/officeart/2005/8/layout/chevron2"/>
    <dgm:cxn modelId="{B2C461ED-AD59-4DA2-AE73-6977EAB22A70}" type="presParOf" srcId="{CBD42174-39AF-4EA2-BE44-A469E2FFAC00}" destId="{956D2134-7698-4A8E-B410-BB8D94D48237}" srcOrd="4" destOrd="0" presId="urn:microsoft.com/office/officeart/2005/8/layout/chevron2"/>
    <dgm:cxn modelId="{67D94458-17A7-403B-856B-9DFAB311F1DB}" type="presParOf" srcId="{956D2134-7698-4A8E-B410-BB8D94D48237}" destId="{F24E24A6-1249-488F-B0CB-DDBE8788CF08}" srcOrd="0" destOrd="0" presId="urn:microsoft.com/office/officeart/2005/8/layout/chevron2"/>
    <dgm:cxn modelId="{495129DD-A6AB-4427-BAB7-634F4FBD5E0C}" type="presParOf" srcId="{956D2134-7698-4A8E-B410-BB8D94D48237}" destId="{4665D32F-EB66-448F-89B0-DE814A2632F8}" srcOrd="1" destOrd="0" presId="urn:microsoft.com/office/officeart/2005/8/layout/chevron2"/>
    <dgm:cxn modelId="{303C40B6-E43F-49DF-B7CD-59B8A05976D8}" type="presParOf" srcId="{CBD42174-39AF-4EA2-BE44-A469E2FFAC00}" destId="{E415DC98-A121-4C6C-B817-3EDBF1484FF5}" srcOrd="5" destOrd="0" presId="urn:microsoft.com/office/officeart/2005/8/layout/chevron2"/>
    <dgm:cxn modelId="{D4FA2EC5-B3A0-4174-9E24-2C2FB8C52946}" type="presParOf" srcId="{CBD42174-39AF-4EA2-BE44-A469E2FFAC00}" destId="{DDEE0096-EDC4-4B92-94CF-25B80BFF0128}" srcOrd="6" destOrd="0" presId="urn:microsoft.com/office/officeart/2005/8/layout/chevron2"/>
    <dgm:cxn modelId="{6726AAA2-25D6-4516-8280-D4D2B6A04C69}" type="presParOf" srcId="{DDEE0096-EDC4-4B92-94CF-25B80BFF0128}" destId="{623C7115-B8B4-4E0A-8395-45FEAC6FDA28}" srcOrd="0" destOrd="0" presId="urn:microsoft.com/office/officeart/2005/8/layout/chevron2"/>
    <dgm:cxn modelId="{30D62807-BE36-423B-8CDC-1C3F948657B5}" type="presParOf" srcId="{DDEE0096-EDC4-4B92-94CF-25B80BFF0128}" destId="{5E9D8AC8-338F-48C6-8D27-1605C4EE4443}" srcOrd="1" destOrd="0" presId="urn:microsoft.com/office/officeart/2005/8/layout/chevron2"/>
    <dgm:cxn modelId="{C5FF0F15-F38B-497F-85B9-2A74970DE4D4}" type="presParOf" srcId="{CBD42174-39AF-4EA2-BE44-A469E2FFAC00}" destId="{22928BC1-9262-473B-AC98-107AC5BB50C7}" srcOrd="7" destOrd="0" presId="urn:microsoft.com/office/officeart/2005/8/layout/chevron2"/>
    <dgm:cxn modelId="{0AC5BBBC-EC32-44E8-946F-4567A5278617}" type="presParOf" srcId="{CBD42174-39AF-4EA2-BE44-A469E2FFAC00}" destId="{A1736A02-3E91-4617-BE06-351EF9F2EDB2}" srcOrd="8" destOrd="0" presId="urn:microsoft.com/office/officeart/2005/8/layout/chevron2"/>
    <dgm:cxn modelId="{2C3FE667-259D-46A8-9F6E-3CC5F14A298C}" type="presParOf" srcId="{A1736A02-3E91-4617-BE06-351EF9F2EDB2}" destId="{2D42EAA1-363B-4334-85B6-B16E8E8E92B7}" srcOrd="0" destOrd="0" presId="urn:microsoft.com/office/officeart/2005/8/layout/chevron2"/>
    <dgm:cxn modelId="{4D0926B1-E80B-457F-9747-0580BB6B3C18}" type="presParOf" srcId="{A1736A02-3E91-4617-BE06-351EF9F2EDB2}" destId="{2CFFFDF6-297C-4427-B66C-2FA08D4C8C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59C6EC-8A77-4901-82C7-E155745C81F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447D7A-B4CD-4B69-BF69-706D9114327F}">
      <dgm:prSet phldrT="[Text]"/>
      <dgm:spPr/>
      <dgm:t>
        <a:bodyPr/>
        <a:lstStyle/>
        <a:p>
          <a:r>
            <a:rPr lang="en-US" b="1" dirty="0">
              <a:latin typeface="+mj-lt"/>
            </a:rPr>
            <a:t>Physician Workforce</a:t>
          </a:r>
        </a:p>
      </dgm:t>
    </dgm:pt>
    <dgm:pt modelId="{461B69A2-3E5C-41D8-9A23-707EB087B250}" type="parTrans" cxnId="{919D92F5-3EE4-4E91-B87C-BB9AEEE4EC8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A724818-AC04-4974-B31A-E8815D61395F}" type="sibTrans" cxnId="{919D92F5-3EE4-4E91-B87C-BB9AEEE4EC8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F910894-CE1B-4D80-A54B-63CF1872EAFF}">
      <dgm:prSet phldrT="[Text]"/>
      <dgm:spPr/>
      <dgm:t>
        <a:bodyPr/>
        <a:lstStyle/>
        <a:p>
          <a:r>
            <a:rPr lang="en-US" b="1" dirty="0">
              <a:latin typeface="+mj-lt"/>
            </a:rPr>
            <a:t>Surprise Medical Billing</a:t>
          </a:r>
        </a:p>
      </dgm:t>
    </dgm:pt>
    <dgm:pt modelId="{A250485E-EA0C-4390-9D5E-F311EC16E225}" type="parTrans" cxnId="{D13A7775-1C4A-44CD-B4A5-E8D703A5E90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FCE8899-8353-41D8-A26E-B12E144C0A1A}" type="sibTrans" cxnId="{D13A7775-1C4A-44CD-B4A5-E8D703A5E90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E3246CA-D9EE-46D0-8D79-FCBC23DDAC3A}">
      <dgm:prSet phldrT="[Text]"/>
      <dgm:spPr/>
      <dgm:t>
        <a:bodyPr/>
        <a:lstStyle/>
        <a:p>
          <a:r>
            <a:rPr lang="en-US" b="1" dirty="0">
              <a:latin typeface="+mj-lt"/>
            </a:rPr>
            <a:t>Physician Payment Cuts</a:t>
          </a:r>
        </a:p>
      </dgm:t>
    </dgm:pt>
    <dgm:pt modelId="{12C4824B-403A-442E-9A21-EFF8E0560AAE}" type="parTrans" cxnId="{B0D8BCCD-D71B-421C-A2A2-7A60B0BE91D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2D83CF8-C79E-4C0E-A504-F847EC450989}" type="sibTrans" cxnId="{B0D8BCCD-D71B-421C-A2A2-7A60B0BE91D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B7601DD-BF17-465E-ADE1-065CA702D243}">
      <dgm:prSet/>
      <dgm:spPr/>
      <dgm:t>
        <a:bodyPr/>
        <a:lstStyle/>
        <a:p>
          <a:r>
            <a:rPr lang="en-US" dirty="0">
              <a:latin typeface="+mj-lt"/>
            </a:rPr>
            <a:t>Reauthorization of the Teaching Health Center Graduate  Medical Education Program (THCGME)</a:t>
          </a:r>
        </a:p>
      </dgm:t>
    </dgm:pt>
    <dgm:pt modelId="{560BBE2D-49C3-4DC7-9D6A-3C88BE7A68F0}" type="parTrans" cxnId="{99CB66A3-838E-4877-962A-F30608A8792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DBE6680-C66B-4DC3-9724-C2CA9751AB0F}" type="sibTrans" cxnId="{99CB66A3-838E-4877-962A-F30608A8792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08472B2-5119-4CBA-9BE6-9E26A4691A5A}">
      <dgm:prSet phldrT="[Text]"/>
      <dgm:spPr/>
      <dgm:t>
        <a:bodyPr/>
        <a:lstStyle/>
        <a:p>
          <a:r>
            <a:rPr lang="en-US" b="1" dirty="0">
              <a:latin typeface="+mj-lt"/>
            </a:rPr>
            <a:t>Telehealth Expansion and Payment Parity</a:t>
          </a:r>
        </a:p>
      </dgm:t>
    </dgm:pt>
    <dgm:pt modelId="{E23FC193-C98B-43E0-99DB-952D848588EC}" type="parTrans" cxnId="{B445A5F3-D300-4316-99B8-C6EDD9C5867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FEDD5B2-42E9-467D-AD8A-85AF93C63015}" type="sibTrans" cxnId="{B445A5F3-D300-4316-99B8-C6EDD9C5867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992BBC9-CF79-48A9-93E5-B1989716A54F}">
      <dgm:prSet phldrT="[Text]"/>
      <dgm:spPr/>
      <dgm:t>
        <a:bodyPr/>
        <a:lstStyle/>
        <a:p>
          <a:r>
            <a:rPr lang="en-US" b="1" dirty="0">
              <a:latin typeface="+mj-lt"/>
            </a:rPr>
            <a:t>COVID-19 Efforts</a:t>
          </a:r>
        </a:p>
      </dgm:t>
    </dgm:pt>
    <dgm:pt modelId="{6CA3DDC9-463A-4B6E-9D8E-757D900C17E1}" type="parTrans" cxnId="{78A84359-C028-4095-B218-3BCB878571E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B04556D-48C3-4840-BE54-A33384289713}" type="sibTrans" cxnId="{78A84359-C028-4095-B218-3BCB878571E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6E9CDAA-56A3-432A-BA86-C6E0ACEC9C5A}">
      <dgm:prSet phldrT="[Text]"/>
      <dgm:spPr/>
      <dgm:t>
        <a:bodyPr/>
        <a:lstStyle/>
        <a:p>
          <a:r>
            <a:rPr lang="en-US" dirty="0">
              <a:latin typeface="+mj-lt"/>
            </a:rPr>
            <a:t>The Coronavirus Preparedness and Response Supplemental Appropriations Act (H.R. 6074)</a:t>
          </a:r>
        </a:p>
      </dgm:t>
    </dgm:pt>
    <dgm:pt modelId="{077D1A1E-113A-461E-B3A6-8B0B5A08E6C3}" type="parTrans" cxnId="{B3766966-4A73-48CD-9207-197A6040618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E074E6F-E80B-4AB4-964A-A4AA9CE30C88}" type="sibTrans" cxnId="{B3766966-4A73-48CD-9207-197A6040618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A74611A-80C8-491D-B14E-362F8F4391CA}">
      <dgm:prSet phldrT="[Text]"/>
      <dgm:spPr/>
      <dgm:t>
        <a:bodyPr/>
        <a:lstStyle/>
        <a:p>
          <a:r>
            <a:rPr lang="en-US" dirty="0">
              <a:latin typeface="+mj-lt"/>
            </a:rPr>
            <a:t>Families First Coronavirus Response Act (H.R. 6201)</a:t>
          </a:r>
        </a:p>
      </dgm:t>
    </dgm:pt>
    <dgm:pt modelId="{C4B12937-055A-44F9-87AC-8E5D9E3330D6}" type="parTrans" cxnId="{36C993F0-1CEA-4FB4-AD51-F61446AFFF5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0CEC703-728A-41F0-8551-8A14DC8EEA81}" type="sibTrans" cxnId="{36C993F0-1CEA-4FB4-AD51-F61446AFFF5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4C5AF75-F2A6-4AD4-A4C8-50F192BB2FF9}">
      <dgm:prSet phldrT="[Text]"/>
      <dgm:spPr/>
      <dgm:t>
        <a:bodyPr/>
        <a:lstStyle/>
        <a:p>
          <a:r>
            <a:rPr lang="en-US" dirty="0">
              <a:latin typeface="+mj-lt"/>
            </a:rPr>
            <a:t>The Coronavirus Aid, Relief and Economic Security Act (CARES Act, H.R. 748)</a:t>
          </a:r>
        </a:p>
      </dgm:t>
    </dgm:pt>
    <dgm:pt modelId="{32C3C56E-42A8-4714-AC16-1A3A76DBD7F0}" type="parTrans" cxnId="{6A6A817B-9BBE-4EB2-9847-B19C542371E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103401C-8AE4-4AE3-8B56-1FCA56724908}" type="sibTrans" cxnId="{6A6A817B-9BBE-4EB2-9847-B19C542371E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8A6112D-A1C2-494F-AE0B-D41CFC58AA96}">
      <dgm:prSet phldrT="[Text]"/>
      <dgm:spPr/>
      <dgm:t>
        <a:bodyPr/>
        <a:lstStyle/>
        <a:p>
          <a:r>
            <a:rPr lang="en-US" dirty="0">
              <a:latin typeface="+mj-lt"/>
            </a:rPr>
            <a:t>The Paycheck Protection Program and Healthcare Enhancement Act (H.R. 266)</a:t>
          </a:r>
        </a:p>
      </dgm:t>
    </dgm:pt>
    <dgm:pt modelId="{712848F5-2ADB-40F8-B379-4D66CDDDD440}" type="parTrans" cxnId="{6B440966-6DD4-49A9-BE3D-B96C3B86F1C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33FE557-3A3C-4741-82CF-CA6C0FFA7584}" type="sibTrans" cxnId="{6B440966-6DD4-49A9-BE3D-B96C3B86F1C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665C125-13BE-494C-861C-DBE73903A402}">
      <dgm:prSet phldrT="[Text]"/>
      <dgm:spPr/>
      <dgm:t>
        <a:bodyPr/>
        <a:lstStyle/>
        <a:p>
          <a:r>
            <a:rPr lang="en-US" dirty="0">
              <a:latin typeface="+mj-lt"/>
            </a:rPr>
            <a:t>The American Rescue Plan Act (H.R. 1319)</a:t>
          </a:r>
        </a:p>
      </dgm:t>
    </dgm:pt>
    <dgm:pt modelId="{5CA63858-0DA2-42D7-ABC9-1E80B1925FFA}" type="parTrans" cxnId="{6784DD6C-B00C-435C-B190-96E04D184E1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AF8C66A-272D-4CDC-A350-F826C1D0B520}" type="sibTrans" cxnId="{6784DD6C-B00C-435C-B190-96E04D184E1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7C4CF19-01EE-40EA-842C-79D2C91D5537}">
      <dgm:prSet phldrT="[Text]"/>
      <dgm:spPr/>
      <dgm:t>
        <a:bodyPr/>
        <a:lstStyle/>
        <a:p>
          <a:r>
            <a:rPr lang="en-US" dirty="0">
              <a:latin typeface="+mj-lt"/>
            </a:rPr>
            <a:t>Removed barriers for emergency medical care services</a:t>
          </a:r>
        </a:p>
      </dgm:t>
    </dgm:pt>
    <dgm:pt modelId="{CDD64303-8F7B-4EAF-B302-BEE413B6AD99}" type="parTrans" cxnId="{8B8D49BC-0D1E-44BE-B23E-23D01034CFF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DEAA750-B2A3-41EE-9F0B-C0C24630B1B3}" type="sibTrans" cxnId="{8B8D49BC-0D1E-44BE-B23E-23D01034CFF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D02F21B-78F0-432F-AD18-C470B233A3E3}">
      <dgm:prSet phldrT="[Text]"/>
      <dgm:spPr/>
      <dgm:t>
        <a:bodyPr/>
        <a:lstStyle/>
        <a:p>
          <a:r>
            <a:rPr lang="en-US" dirty="0">
              <a:latin typeface="+mj-lt"/>
            </a:rPr>
            <a:t>Remove geographic restrictions</a:t>
          </a:r>
        </a:p>
      </dgm:t>
    </dgm:pt>
    <dgm:pt modelId="{69A45F8A-15BA-4AC2-B58A-E61D9148F446}" type="parTrans" cxnId="{41DD994E-3225-4EEB-8E58-BB27C5C0285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84D8C46-6806-4B53-AB84-A41732B9C424}" type="sibTrans" cxnId="{41DD994E-3225-4EEB-8E58-BB27C5C0285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E65B2BB-42DF-437F-B322-60E98E8BB252}">
      <dgm:prSet phldrT="[Text]"/>
      <dgm:spPr/>
      <dgm:t>
        <a:bodyPr/>
        <a:lstStyle/>
        <a:p>
          <a:r>
            <a:rPr lang="en-US" dirty="0">
              <a:latin typeface="+mj-lt"/>
            </a:rPr>
            <a:t>Expand originating sites to include the home and other appropriate sites</a:t>
          </a:r>
        </a:p>
      </dgm:t>
    </dgm:pt>
    <dgm:pt modelId="{DD615D07-CFB6-4F40-A0C1-8A5C6DA34E56}" type="parTrans" cxnId="{59C38877-1EC6-463F-B08E-9A994F6FD30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819ABCA-6020-4004-9B8C-8F2A5A202A6A}" type="sibTrans" cxnId="{59C38877-1EC6-463F-B08E-9A994F6FD30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07C0631-2891-4532-AD82-BFE2FE9AD17E}">
      <dgm:prSet phldrT="[Text]"/>
      <dgm:spPr/>
      <dgm:t>
        <a:bodyPr/>
        <a:lstStyle/>
        <a:p>
          <a:r>
            <a:rPr lang="en-US" dirty="0">
              <a:latin typeface="+mj-lt"/>
            </a:rPr>
            <a:t>Medicare Sequester COVID Moratorium Act (H.R. 315)</a:t>
          </a:r>
        </a:p>
      </dgm:t>
    </dgm:pt>
    <dgm:pt modelId="{1AA67AEF-C17B-4BA2-9F5F-34F203B7B1B4}" type="parTrans" cxnId="{E20B991B-2F83-4B5B-871A-5896009031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76BEF5A-E4BC-40B8-A0B3-00CBBA163EC9}" type="sibTrans" cxnId="{E20B991B-2F83-4B5B-871A-5896009031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66377A7-CB1B-4895-8214-BF4B6BEA1CF2}">
      <dgm:prSet phldrT="[Text]"/>
      <dgm:spPr/>
      <dgm:t>
        <a:bodyPr/>
        <a:lstStyle/>
        <a:p>
          <a:r>
            <a:rPr lang="en-US" dirty="0">
              <a:latin typeface="+mj-lt"/>
            </a:rPr>
            <a:t>The practice of surprise medical billing was banned in an end-of-year package</a:t>
          </a:r>
        </a:p>
      </dgm:t>
    </dgm:pt>
    <dgm:pt modelId="{C7A603EA-F288-44E0-80A9-DC5713E0B63E}" type="parTrans" cxnId="{177E9404-98BF-43CE-B484-DDFC22AD22F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5FFB0EE-7CD7-4BCB-B10D-572C60CDF569}" type="sibTrans" cxnId="{177E9404-98BF-43CE-B484-DDFC22AD22F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018F6DB-A97C-453B-B070-B49267BCD918}" type="pres">
      <dgm:prSet presAssocID="{DB59C6EC-8A77-4901-82C7-E155745C81FF}" presName="linear" presStyleCnt="0">
        <dgm:presLayoutVars>
          <dgm:dir/>
          <dgm:animLvl val="lvl"/>
          <dgm:resizeHandles val="exact"/>
        </dgm:presLayoutVars>
      </dgm:prSet>
      <dgm:spPr/>
    </dgm:pt>
    <dgm:pt modelId="{9744FA75-73B3-4533-9B19-4CEFEAB2B381}" type="pres">
      <dgm:prSet presAssocID="{4F447D7A-B4CD-4B69-BF69-706D9114327F}" presName="parentLin" presStyleCnt="0"/>
      <dgm:spPr/>
    </dgm:pt>
    <dgm:pt modelId="{A12EC524-E503-42C8-9AFB-F97DBA3F5446}" type="pres">
      <dgm:prSet presAssocID="{4F447D7A-B4CD-4B69-BF69-706D9114327F}" presName="parentLeftMargin" presStyleLbl="node1" presStyleIdx="0" presStyleCnt="5"/>
      <dgm:spPr/>
    </dgm:pt>
    <dgm:pt modelId="{5B697805-7D6F-4356-953C-387B1757F0FF}" type="pres">
      <dgm:prSet presAssocID="{4F447D7A-B4CD-4B69-BF69-706D9114327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43B0302-9131-4611-BFC6-D438E6D10425}" type="pres">
      <dgm:prSet presAssocID="{4F447D7A-B4CD-4B69-BF69-706D9114327F}" presName="negativeSpace" presStyleCnt="0"/>
      <dgm:spPr/>
    </dgm:pt>
    <dgm:pt modelId="{B0ED8AE2-6D4F-4328-9C87-48A140CD0C0D}" type="pres">
      <dgm:prSet presAssocID="{4F447D7A-B4CD-4B69-BF69-706D9114327F}" presName="childText" presStyleLbl="conFgAcc1" presStyleIdx="0" presStyleCnt="5">
        <dgm:presLayoutVars>
          <dgm:bulletEnabled val="1"/>
        </dgm:presLayoutVars>
      </dgm:prSet>
      <dgm:spPr/>
    </dgm:pt>
    <dgm:pt modelId="{80751C79-2849-48E7-BF6A-F113CDF1D7DF}" type="pres">
      <dgm:prSet presAssocID="{6A724818-AC04-4974-B31A-E8815D61395F}" presName="spaceBetweenRectangles" presStyleCnt="0"/>
      <dgm:spPr/>
    </dgm:pt>
    <dgm:pt modelId="{BF75124E-1246-437D-90ED-2D28022041F3}" type="pres">
      <dgm:prSet presAssocID="{FF910894-CE1B-4D80-A54B-63CF1872EAFF}" presName="parentLin" presStyleCnt="0"/>
      <dgm:spPr/>
    </dgm:pt>
    <dgm:pt modelId="{F03884F9-4798-447B-AA37-A1560704158B}" type="pres">
      <dgm:prSet presAssocID="{FF910894-CE1B-4D80-A54B-63CF1872EAFF}" presName="parentLeftMargin" presStyleLbl="node1" presStyleIdx="0" presStyleCnt="5"/>
      <dgm:spPr/>
    </dgm:pt>
    <dgm:pt modelId="{C11D84AE-648D-4B8A-9647-26B6C59AF450}" type="pres">
      <dgm:prSet presAssocID="{FF910894-CE1B-4D80-A54B-63CF1872EA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58A4D0C-2212-487C-AF46-19BF4A3FF984}" type="pres">
      <dgm:prSet presAssocID="{FF910894-CE1B-4D80-A54B-63CF1872EAFF}" presName="negativeSpace" presStyleCnt="0"/>
      <dgm:spPr/>
    </dgm:pt>
    <dgm:pt modelId="{49A4AB3D-0939-4D38-9DE4-386C9F37B95E}" type="pres">
      <dgm:prSet presAssocID="{FF910894-CE1B-4D80-A54B-63CF1872EAFF}" presName="childText" presStyleLbl="conFgAcc1" presStyleIdx="1" presStyleCnt="5">
        <dgm:presLayoutVars>
          <dgm:bulletEnabled val="1"/>
        </dgm:presLayoutVars>
      </dgm:prSet>
      <dgm:spPr/>
    </dgm:pt>
    <dgm:pt modelId="{DBE751D7-9F63-48BB-B45B-207A92F094F6}" type="pres">
      <dgm:prSet presAssocID="{FFCE8899-8353-41D8-A26E-B12E144C0A1A}" presName="spaceBetweenRectangles" presStyleCnt="0"/>
      <dgm:spPr/>
    </dgm:pt>
    <dgm:pt modelId="{75C0148B-7EDC-416A-B8DC-FA6352B7ADF9}" type="pres">
      <dgm:prSet presAssocID="{1E3246CA-D9EE-46D0-8D79-FCBC23DDAC3A}" presName="parentLin" presStyleCnt="0"/>
      <dgm:spPr/>
    </dgm:pt>
    <dgm:pt modelId="{7F9049FA-AAC2-4BA9-BC5E-9600FB2438B9}" type="pres">
      <dgm:prSet presAssocID="{1E3246CA-D9EE-46D0-8D79-FCBC23DDAC3A}" presName="parentLeftMargin" presStyleLbl="node1" presStyleIdx="1" presStyleCnt="5"/>
      <dgm:spPr/>
    </dgm:pt>
    <dgm:pt modelId="{B519A524-E8CF-4489-A5C5-E119281EE089}" type="pres">
      <dgm:prSet presAssocID="{1E3246CA-D9EE-46D0-8D79-FCBC23DDAC3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3D4F20A-CE3D-4D85-8310-51E09C81A7DD}" type="pres">
      <dgm:prSet presAssocID="{1E3246CA-D9EE-46D0-8D79-FCBC23DDAC3A}" presName="negativeSpace" presStyleCnt="0"/>
      <dgm:spPr/>
    </dgm:pt>
    <dgm:pt modelId="{1D48BBD3-DE53-46A4-9691-45AE3F13DC73}" type="pres">
      <dgm:prSet presAssocID="{1E3246CA-D9EE-46D0-8D79-FCBC23DDAC3A}" presName="childText" presStyleLbl="conFgAcc1" presStyleIdx="2" presStyleCnt="5">
        <dgm:presLayoutVars>
          <dgm:bulletEnabled val="1"/>
        </dgm:presLayoutVars>
      </dgm:prSet>
      <dgm:spPr/>
    </dgm:pt>
    <dgm:pt modelId="{676FC79C-BA43-4D65-BA12-8614C20F411E}" type="pres">
      <dgm:prSet presAssocID="{82D83CF8-C79E-4C0E-A504-F847EC450989}" presName="spaceBetweenRectangles" presStyleCnt="0"/>
      <dgm:spPr/>
    </dgm:pt>
    <dgm:pt modelId="{C88A949A-600D-4288-A85C-9B202DD8A189}" type="pres">
      <dgm:prSet presAssocID="{308472B2-5119-4CBA-9BE6-9E26A4691A5A}" presName="parentLin" presStyleCnt="0"/>
      <dgm:spPr/>
    </dgm:pt>
    <dgm:pt modelId="{F2ED0668-BEB0-4A06-97EE-570D2AEAADD2}" type="pres">
      <dgm:prSet presAssocID="{308472B2-5119-4CBA-9BE6-9E26A4691A5A}" presName="parentLeftMargin" presStyleLbl="node1" presStyleIdx="2" presStyleCnt="5"/>
      <dgm:spPr/>
    </dgm:pt>
    <dgm:pt modelId="{2E06DFE5-D014-43DC-BE8C-EFE29BB7B3F9}" type="pres">
      <dgm:prSet presAssocID="{308472B2-5119-4CBA-9BE6-9E26A4691A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3AC207-7B57-4055-912A-F71404F10019}" type="pres">
      <dgm:prSet presAssocID="{308472B2-5119-4CBA-9BE6-9E26A4691A5A}" presName="negativeSpace" presStyleCnt="0"/>
      <dgm:spPr/>
    </dgm:pt>
    <dgm:pt modelId="{CB575247-3D9A-4CCC-A827-7DA6EA7B8379}" type="pres">
      <dgm:prSet presAssocID="{308472B2-5119-4CBA-9BE6-9E26A4691A5A}" presName="childText" presStyleLbl="conFgAcc1" presStyleIdx="3" presStyleCnt="5" custLinFactY="-1620" custLinFactNeighborY="-100000">
        <dgm:presLayoutVars>
          <dgm:bulletEnabled val="1"/>
        </dgm:presLayoutVars>
      </dgm:prSet>
      <dgm:spPr/>
    </dgm:pt>
    <dgm:pt modelId="{7C0810FA-1C91-40DD-BCC3-A33A42D42C82}" type="pres">
      <dgm:prSet presAssocID="{8FEDD5B2-42E9-467D-AD8A-85AF93C63015}" presName="spaceBetweenRectangles" presStyleCnt="0"/>
      <dgm:spPr/>
    </dgm:pt>
    <dgm:pt modelId="{6AE339F4-3347-4563-8E7E-F1A47130AED1}" type="pres">
      <dgm:prSet presAssocID="{8992BBC9-CF79-48A9-93E5-B1989716A54F}" presName="parentLin" presStyleCnt="0"/>
      <dgm:spPr/>
    </dgm:pt>
    <dgm:pt modelId="{5AE7FA32-23E6-425F-86C9-31CE198888F6}" type="pres">
      <dgm:prSet presAssocID="{8992BBC9-CF79-48A9-93E5-B1989716A54F}" presName="parentLeftMargin" presStyleLbl="node1" presStyleIdx="3" presStyleCnt="5"/>
      <dgm:spPr/>
    </dgm:pt>
    <dgm:pt modelId="{4BFCA211-C0B3-4438-9356-219DE824872F}" type="pres">
      <dgm:prSet presAssocID="{8992BBC9-CF79-48A9-93E5-B1989716A54F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0A6923D-53F1-481E-9B3F-A6A02B4B8FA5}" type="pres">
      <dgm:prSet presAssocID="{8992BBC9-CF79-48A9-93E5-B1989716A54F}" presName="negativeSpace" presStyleCnt="0"/>
      <dgm:spPr/>
    </dgm:pt>
    <dgm:pt modelId="{48D85C88-8896-4DA5-AA88-672905FD16FB}" type="pres">
      <dgm:prSet presAssocID="{8992BBC9-CF79-48A9-93E5-B1989716A54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1BC6B01-C4D6-4AAA-A8D8-7402C90949DF}" type="presOf" srcId="{B4C5AF75-F2A6-4AD4-A4C8-50F192BB2FF9}" destId="{48D85C88-8896-4DA5-AA88-672905FD16FB}" srcOrd="0" destOrd="2" presId="urn:microsoft.com/office/officeart/2005/8/layout/list1"/>
    <dgm:cxn modelId="{177E9404-98BF-43CE-B484-DDFC22AD22F9}" srcId="{FF910894-CE1B-4D80-A54B-63CF1872EAFF}" destId="{B66377A7-CB1B-4895-8214-BF4B6BEA1CF2}" srcOrd="0" destOrd="0" parTransId="{C7A603EA-F288-44E0-80A9-DC5713E0B63E}" sibTransId="{95FFB0EE-7CD7-4BCB-B10D-572C60CDF569}"/>
    <dgm:cxn modelId="{E20B991B-2F83-4B5B-871A-589600903127}" srcId="{1E3246CA-D9EE-46D0-8D79-FCBC23DDAC3A}" destId="{D07C0631-2891-4532-AD82-BFE2FE9AD17E}" srcOrd="0" destOrd="0" parTransId="{1AA67AEF-C17B-4BA2-9F5F-34F203B7B1B4}" sibTransId="{E76BEF5A-E4BC-40B8-A0B3-00CBBA163EC9}"/>
    <dgm:cxn modelId="{AC579325-955B-4CA2-ABCE-EBA23FA3A186}" type="presOf" srcId="{36E9CDAA-56A3-432A-BA86-C6E0ACEC9C5A}" destId="{48D85C88-8896-4DA5-AA88-672905FD16FB}" srcOrd="0" destOrd="0" presId="urn:microsoft.com/office/officeart/2005/8/layout/list1"/>
    <dgm:cxn modelId="{2F186F3E-A312-4DF1-BAE5-07AD3BE5847F}" type="presOf" srcId="{4F447D7A-B4CD-4B69-BF69-706D9114327F}" destId="{A12EC524-E503-42C8-9AFB-F97DBA3F5446}" srcOrd="0" destOrd="0" presId="urn:microsoft.com/office/officeart/2005/8/layout/list1"/>
    <dgm:cxn modelId="{D296835F-7916-40F7-8F62-79B74CB0106C}" type="presOf" srcId="{1E3246CA-D9EE-46D0-8D79-FCBC23DDAC3A}" destId="{B519A524-E8CF-4489-A5C5-E119281EE089}" srcOrd="1" destOrd="0" presId="urn:microsoft.com/office/officeart/2005/8/layout/list1"/>
    <dgm:cxn modelId="{6B440966-6DD4-49A9-BE3D-B96C3B86F1CF}" srcId="{8992BBC9-CF79-48A9-93E5-B1989716A54F}" destId="{78A6112D-A1C2-494F-AE0B-D41CFC58AA96}" srcOrd="3" destOrd="0" parTransId="{712848F5-2ADB-40F8-B379-4D66CDDDD440}" sibTransId="{433FE557-3A3C-4741-82CF-CA6C0FFA7584}"/>
    <dgm:cxn modelId="{B3766966-4A73-48CD-9207-197A6040618E}" srcId="{8992BBC9-CF79-48A9-93E5-B1989716A54F}" destId="{36E9CDAA-56A3-432A-BA86-C6E0ACEC9C5A}" srcOrd="0" destOrd="0" parTransId="{077D1A1E-113A-461E-B3A6-8B0B5A08E6C3}" sibTransId="{3E074E6F-E80B-4AB4-964A-A4AA9CE30C88}"/>
    <dgm:cxn modelId="{C2930B67-F480-4291-9087-924FDE6CFAB0}" type="presOf" srcId="{78A6112D-A1C2-494F-AE0B-D41CFC58AA96}" destId="{48D85C88-8896-4DA5-AA88-672905FD16FB}" srcOrd="0" destOrd="3" presId="urn:microsoft.com/office/officeart/2005/8/layout/list1"/>
    <dgm:cxn modelId="{9A26BD4C-67FE-4BB4-8463-0306CA59CF08}" type="presOf" srcId="{8992BBC9-CF79-48A9-93E5-B1989716A54F}" destId="{5AE7FA32-23E6-425F-86C9-31CE198888F6}" srcOrd="0" destOrd="0" presId="urn:microsoft.com/office/officeart/2005/8/layout/list1"/>
    <dgm:cxn modelId="{6784DD6C-B00C-435C-B190-96E04D184E1C}" srcId="{8992BBC9-CF79-48A9-93E5-B1989716A54F}" destId="{B665C125-13BE-494C-861C-DBE73903A402}" srcOrd="4" destOrd="0" parTransId="{5CA63858-0DA2-42D7-ABC9-1E80B1925FFA}" sibTransId="{FAF8C66A-272D-4CDC-A350-F826C1D0B520}"/>
    <dgm:cxn modelId="{41DD994E-3225-4EEB-8E58-BB27C5C0285A}" srcId="{308472B2-5119-4CBA-9BE6-9E26A4691A5A}" destId="{AD02F21B-78F0-432F-AD18-C470B233A3E3}" srcOrd="1" destOrd="0" parTransId="{69A45F8A-15BA-4AC2-B58A-E61D9148F446}" sibTransId="{184D8C46-6806-4B53-AB84-A41732B9C424}"/>
    <dgm:cxn modelId="{4662C04F-3D87-409E-9330-31F3B37A0F19}" type="presOf" srcId="{B66377A7-CB1B-4895-8214-BF4B6BEA1CF2}" destId="{49A4AB3D-0939-4D38-9DE4-386C9F37B95E}" srcOrd="0" destOrd="0" presId="urn:microsoft.com/office/officeart/2005/8/layout/list1"/>
    <dgm:cxn modelId="{10F45970-0369-425E-BACF-B3F3DA1356A1}" type="presOf" srcId="{308472B2-5119-4CBA-9BE6-9E26A4691A5A}" destId="{2E06DFE5-D014-43DC-BE8C-EFE29BB7B3F9}" srcOrd="1" destOrd="0" presId="urn:microsoft.com/office/officeart/2005/8/layout/list1"/>
    <dgm:cxn modelId="{B7589671-4F74-437A-98D7-904836435103}" type="presOf" srcId="{E7C4CF19-01EE-40EA-842C-79D2C91D5537}" destId="{CB575247-3D9A-4CCC-A827-7DA6EA7B8379}" srcOrd="0" destOrd="0" presId="urn:microsoft.com/office/officeart/2005/8/layout/list1"/>
    <dgm:cxn modelId="{63BC4A54-C735-4F13-91C3-1CBF47B20B2D}" type="presOf" srcId="{DB59C6EC-8A77-4901-82C7-E155745C81FF}" destId="{3018F6DB-A97C-453B-B070-B49267BCD918}" srcOrd="0" destOrd="0" presId="urn:microsoft.com/office/officeart/2005/8/layout/list1"/>
    <dgm:cxn modelId="{D13A7775-1C4A-44CD-B4A5-E8D703A5E906}" srcId="{DB59C6EC-8A77-4901-82C7-E155745C81FF}" destId="{FF910894-CE1B-4D80-A54B-63CF1872EAFF}" srcOrd="1" destOrd="0" parTransId="{A250485E-EA0C-4390-9D5E-F311EC16E225}" sibTransId="{FFCE8899-8353-41D8-A26E-B12E144C0A1A}"/>
    <dgm:cxn modelId="{59C38877-1EC6-463F-B08E-9A994F6FD306}" srcId="{308472B2-5119-4CBA-9BE6-9E26A4691A5A}" destId="{BE65B2BB-42DF-437F-B322-60E98E8BB252}" srcOrd="2" destOrd="0" parTransId="{DD615D07-CFB6-4F40-A0C1-8A5C6DA34E56}" sibTransId="{2819ABCA-6020-4004-9B8C-8F2A5A202A6A}"/>
    <dgm:cxn modelId="{0129B057-8C34-485B-B6FA-D19E6EB7520A}" type="presOf" srcId="{1E3246CA-D9EE-46D0-8D79-FCBC23DDAC3A}" destId="{7F9049FA-AAC2-4BA9-BC5E-9600FB2438B9}" srcOrd="0" destOrd="0" presId="urn:microsoft.com/office/officeart/2005/8/layout/list1"/>
    <dgm:cxn modelId="{78A84359-C028-4095-B218-3BCB878571EB}" srcId="{DB59C6EC-8A77-4901-82C7-E155745C81FF}" destId="{8992BBC9-CF79-48A9-93E5-B1989716A54F}" srcOrd="4" destOrd="0" parTransId="{6CA3DDC9-463A-4B6E-9D8E-757D900C17E1}" sibTransId="{CB04556D-48C3-4840-BE54-A33384289713}"/>
    <dgm:cxn modelId="{6A6A817B-9BBE-4EB2-9847-B19C542371E0}" srcId="{8992BBC9-CF79-48A9-93E5-B1989716A54F}" destId="{B4C5AF75-F2A6-4AD4-A4C8-50F192BB2FF9}" srcOrd="2" destOrd="0" parTransId="{32C3C56E-42A8-4714-AC16-1A3A76DBD7F0}" sibTransId="{4103401C-8AE4-4AE3-8B56-1FCA56724908}"/>
    <dgm:cxn modelId="{39497C88-5E1C-403B-9088-68CFEE7D0700}" type="presOf" srcId="{308472B2-5119-4CBA-9BE6-9E26A4691A5A}" destId="{F2ED0668-BEB0-4A06-97EE-570D2AEAADD2}" srcOrd="0" destOrd="0" presId="urn:microsoft.com/office/officeart/2005/8/layout/list1"/>
    <dgm:cxn modelId="{4D640F8A-F384-40F7-B322-0FE1282D2CF3}" type="presOf" srcId="{4F447D7A-B4CD-4B69-BF69-706D9114327F}" destId="{5B697805-7D6F-4356-953C-387B1757F0FF}" srcOrd="1" destOrd="0" presId="urn:microsoft.com/office/officeart/2005/8/layout/list1"/>
    <dgm:cxn modelId="{C37DC08B-D59E-4D94-ACF5-A51FFAE4A8A4}" type="presOf" srcId="{FF910894-CE1B-4D80-A54B-63CF1872EAFF}" destId="{F03884F9-4798-447B-AA37-A1560704158B}" srcOrd="0" destOrd="0" presId="urn:microsoft.com/office/officeart/2005/8/layout/list1"/>
    <dgm:cxn modelId="{753DED9D-5102-487C-A60D-6572828C41B0}" type="presOf" srcId="{AD02F21B-78F0-432F-AD18-C470B233A3E3}" destId="{CB575247-3D9A-4CCC-A827-7DA6EA7B8379}" srcOrd="0" destOrd="1" presId="urn:microsoft.com/office/officeart/2005/8/layout/list1"/>
    <dgm:cxn modelId="{A75D79A0-F70E-442B-A97E-773ABAAF2621}" type="presOf" srcId="{BE65B2BB-42DF-437F-B322-60E98E8BB252}" destId="{CB575247-3D9A-4CCC-A827-7DA6EA7B8379}" srcOrd="0" destOrd="2" presId="urn:microsoft.com/office/officeart/2005/8/layout/list1"/>
    <dgm:cxn modelId="{99CB66A3-838E-4877-962A-F30608A87925}" srcId="{4F447D7A-B4CD-4B69-BF69-706D9114327F}" destId="{AB7601DD-BF17-465E-ADE1-065CA702D243}" srcOrd="0" destOrd="0" parTransId="{560BBE2D-49C3-4DC7-9D6A-3C88BE7A68F0}" sibTransId="{4DBE6680-C66B-4DC3-9724-C2CA9751AB0F}"/>
    <dgm:cxn modelId="{56C5B0B7-61C7-4B0B-93BB-47E12DE9EE06}" type="presOf" srcId="{AB7601DD-BF17-465E-ADE1-065CA702D243}" destId="{B0ED8AE2-6D4F-4328-9C87-48A140CD0C0D}" srcOrd="0" destOrd="0" presId="urn:microsoft.com/office/officeart/2005/8/layout/list1"/>
    <dgm:cxn modelId="{8B8D49BC-0D1E-44BE-B23E-23D01034CFF7}" srcId="{308472B2-5119-4CBA-9BE6-9E26A4691A5A}" destId="{E7C4CF19-01EE-40EA-842C-79D2C91D5537}" srcOrd="0" destOrd="0" parTransId="{CDD64303-8F7B-4EAF-B302-BEE413B6AD99}" sibTransId="{0DEAA750-B2A3-41EE-9F0B-C0C24630B1B3}"/>
    <dgm:cxn modelId="{305B2BC1-AF9C-4A0B-9631-A114ACEC5006}" type="presOf" srcId="{3A74611A-80C8-491D-B14E-362F8F4391CA}" destId="{48D85C88-8896-4DA5-AA88-672905FD16FB}" srcOrd="0" destOrd="1" presId="urn:microsoft.com/office/officeart/2005/8/layout/list1"/>
    <dgm:cxn modelId="{B0D8BCCD-D71B-421C-A2A2-7A60B0BE91DF}" srcId="{DB59C6EC-8A77-4901-82C7-E155745C81FF}" destId="{1E3246CA-D9EE-46D0-8D79-FCBC23DDAC3A}" srcOrd="2" destOrd="0" parTransId="{12C4824B-403A-442E-9A21-EFF8E0560AAE}" sibTransId="{82D83CF8-C79E-4C0E-A504-F847EC450989}"/>
    <dgm:cxn modelId="{EE7E52CE-50B5-4320-B7DD-7F644C743057}" type="presOf" srcId="{8992BBC9-CF79-48A9-93E5-B1989716A54F}" destId="{4BFCA211-C0B3-4438-9356-219DE824872F}" srcOrd="1" destOrd="0" presId="urn:microsoft.com/office/officeart/2005/8/layout/list1"/>
    <dgm:cxn modelId="{0196E3D4-CD72-4024-9948-7A54EC1FD11C}" type="presOf" srcId="{FF910894-CE1B-4D80-A54B-63CF1872EAFF}" destId="{C11D84AE-648D-4B8A-9647-26B6C59AF450}" srcOrd="1" destOrd="0" presId="urn:microsoft.com/office/officeart/2005/8/layout/list1"/>
    <dgm:cxn modelId="{A49D55EA-0672-4392-AB48-7B0D1EE45ACD}" type="presOf" srcId="{D07C0631-2891-4532-AD82-BFE2FE9AD17E}" destId="{1D48BBD3-DE53-46A4-9691-45AE3F13DC73}" srcOrd="0" destOrd="0" presId="urn:microsoft.com/office/officeart/2005/8/layout/list1"/>
    <dgm:cxn modelId="{9BB01DEE-AA32-476F-A043-AEE8B04E31FE}" type="presOf" srcId="{B665C125-13BE-494C-861C-DBE73903A402}" destId="{48D85C88-8896-4DA5-AA88-672905FD16FB}" srcOrd="0" destOrd="4" presId="urn:microsoft.com/office/officeart/2005/8/layout/list1"/>
    <dgm:cxn modelId="{36C993F0-1CEA-4FB4-AD51-F61446AFFF5B}" srcId="{8992BBC9-CF79-48A9-93E5-B1989716A54F}" destId="{3A74611A-80C8-491D-B14E-362F8F4391CA}" srcOrd="1" destOrd="0" parTransId="{C4B12937-055A-44F9-87AC-8E5D9E3330D6}" sibTransId="{40CEC703-728A-41F0-8551-8A14DC8EEA81}"/>
    <dgm:cxn modelId="{B445A5F3-D300-4316-99B8-C6EDD9C58677}" srcId="{DB59C6EC-8A77-4901-82C7-E155745C81FF}" destId="{308472B2-5119-4CBA-9BE6-9E26A4691A5A}" srcOrd="3" destOrd="0" parTransId="{E23FC193-C98B-43E0-99DB-952D848588EC}" sibTransId="{8FEDD5B2-42E9-467D-AD8A-85AF93C63015}"/>
    <dgm:cxn modelId="{919D92F5-3EE4-4E91-B87C-BB9AEEE4EC83}" srcId="{DB59C6EC-8A77-4901-82C7-E155745C81FF}" destId="{4F447D7A-B4CD-4B69-BF69-706D9114327F}" srcOrd="0" destOrd="0" parTransId="{461B69A2-3E5C-41D8-9A23-707EB087B250}" sibTransId="{6A724818-AC04-4974-B31A-E8815D61395F}"/>
    <dgm:cxn modelId="{8E3F7077-3911-4056-BE41-9327B61B056C}" type="presParOf" srcId="{3018F6DB-A97C-453B-B070-B49267BCD918}" destId="{9744FA75-73B3-4533-9B19-4CEFEAB2B381}" srcOrd="0" destOrd="0" presId="urn:microsoft.com/office/officeart/2005/8/layout/list1"/>
    <dgm:cxn modelId="{0AFEF770-FEA5-414B-B75F-CD79190441C3}" type="presParOf" srcId="{9744FA75-73B3-4533-9B19-4CEFEAB2B381}" destId="{A12EC524-E503-42C8-9AFB-F97DBA3F5446}" srcOrd="0" destOrd="0" presId="urn:microsoft.com/office/officeart/2005/8/layout/list1"/>
    <dgm:cxn modelId="{52E9FADC-2863-4460-8C24-D3134E776F8B}" type="presParOf" srcId="{9744FA75-73B3-4533-9B19-4CEFEAB2B381}" destId="{5B697805-7D6F-4356-953C-387B1757F0FF}" srcOrd="1" destOrd="0" presId="urn:microsoft.com/office/officeart/2005/8/layout/list1"/>
    <dgm:cxn modelId="{B1C87568-FF6F-4071-9ED0-71CEE7FBC0D6}" type="presParOf" srcId="{3018F6DB-A97C-453B-B070-B49267BCD918}" destId="{F43B0302-9131-4611-BFC6-D438E6D10425}" srcOrd="1" destOrd="0" presId="urn:microsoft.com/office/officeart/2005/8/layout/list1"/>
    <dgm:cxn modelId="{B8E18604-995C-4052-87AC-2DDAAC8F1AA3}" type="presParOf" srcId="{3018F6DB-A97C-453B-B070-B49267BCD918}" destId="{B0ED8AE2-6D4F-4328-9C87-48A140CD0C0D}" srcOrd="2" destOrd="0" presId="urn:microsoft.com/office/officeart/2005/8/layout/list1"/>
    <dgm:cxn modelId="{18ACFF59-8D2D-48C4-9247-E2D2975C95EF}" type="presParOf" srcId="{3018F6DB-A97C-453B-B070-B49267BCD918}" destId="{80751C79-2849-48E7-BF6A-F113CDF1D7DF}" srcOrd="3" destOrd="0" presId="urn:microsoft.com/office/officeart/2005/8/layout/list1"/>
    <dgm:cxn modelId="{9276F445-8712-4777-97B3-5B9C09D83055}" type="presParOf" srcId="{3018F6DB-A97C-453B-B070-B49267BCD918}" destId="{BF75124E-1246-437D-90ED-2D28022041F3}" srcOrd="4" destOrd="0" presId="urn:microsoft.com/office/officeart/2005/8/layout/list1"/>
    <dgm:cxn modelId="{50A48119-F1AF-429E-B427-039ACF2AF124}" type="presParOf" srcId="{BF75124E-1246-437D-90ED-2D28022041F3}" destId="{F03884F9-4798-447B-AA37-A1560704158B}" srcOrd="0" destOrd="0" presId="urn:microsoft.com/office/officeart/2005/8/layout/list1"/>
    <dgm:cxn modelId="{3D67F32A-8C9C-441D-B674-006650A4D02D}" type="presParOf" srcId="{BF75124E-1246-437D-90ED-2D28022041F3}" destId="{C11D84AE-648D-4B8A-9647-26B6C59AF450}" srcOrd="1" destOrd="0" presId="urn:microsoft.com/office/officeart/2005/8/layout/list1"/>
    <dgm:cxn modelId="{3D45AD15-EADB-4189-9AD7-FE2DD8A01663}" type="presParOf" srcId="{3018F6DB-A97C-453B-B070-B49267BCD918}" destId="{A58A4D0C-2212-487C-AF46-19BF4A3FF984}" srcOrd="5" destOrd="0" presId="urn:microsoft.com/office/officeart/2005/8/layout/list1"/>
    <dgm:cxn modelId="{E1DB0960-8E1E-449C-AEC4-E79ADCB4BCA2}" type="presParOf" srcId="{3018F6DB-A97C-453B-B070-B49267BCD918}" destId="{49A4AB3D-0939-4D38-9DE4-386C9F37B95E}" srcOrd="6" destOrd="0" presId="urn:microsoft.com/office/officeart/2005/8/layout/list1"/>
    <dgm:cxn modelId="{655E8160-E5B3-4FC5-9625-C597CC8B33E4}" type="presParOf" srcId="{3018F6DB-A97C-453B-B070-B49267BCD918}" destId="{DBE751D7-9F63-48BB-B45B-207A92F094F6}" srcOrd="7" destOrd="0" presId="urn:microsoft.com/office/officeart/2005/8/layout/list1"/>
    <dgm:cxn modelId="{90D32E66-02DF-4190-933E-90F8F0026240}" type="presParOf" srcId="{3018F6DB-A97C-453B-B070-B49267BCD918}" destId="{75C0148B-7EDC-416A-B8DC-FA6352B7ADF9}" srcOrd="8" destOrd="0" presId="urn:microsoft.com/office/officeart/2005/8/layout/list1"/>
    <dgm:cxn modelId="{A3792865-2DE2-497B-B57C-FE13A11E9C22}" type="presParOf" srcId="{75C0148B-7EDC-416A-B8DC-FA6352B7ADF9}" destId="{7F9049FA-AAC2-4BA9-BC5E-9600FB2438B9}" srcOrd="0" destOrd="0" presId="urn:microsoft.com/office/officeart/2005/8/layout/list1"/>
    <dgm:cxn modelId="{D62E27EE-1BD4-4CE2-B424-4616834C88C7}" type="presParOf" srcId="{75C0148B-7EDC-416A-B8DC-FA6352B7ADF9}" destId="{B519A524-E8CF-4489-A5C5-E119281EE089}" srcOrd="1" destOrd="0" presId="urn:microsoft.com/office/officeart/2005/8/layout/list1"/>
    <dgm:cxn modelId="{D08855BB-3274-4827-A7B0-6064C0F5D97D}" type="presParOf" srcId="{3018F6DB-A97C-453B-B070-B49267BCD918}" destId="{13D4F20A-CE3D-4D85-8310-51E09C81A7DD}" srcOrd="9" destOrd="0" presId="urn:microsoft.com/office/officeart/2005/8/layout/list1"/>
    <dgm:cxn modelId="{2AAC19D9-17A7-4C64-90E9-D8297C1D91EA}" type="presParOf" srcId="{3018F6DB-A97C-453B-B070-B49267BCD918}" destId="{1D48BBD3-DE53-46A4-9691-45AE3F13DC73}" srcOrd="10" destOrd="0" presId="urn:microsoft.com/office/officeart/2005/8/layout/list1"/>
    <dgm:cxn modelId="{B82D7874-EE86-4E84-8BEA-4CB36F47B77F}" type="presParOf" srcId="{3018F6DB-A97C-453B-B070-B49267BCD918}" destId="{676FC79C-BA43-4D65-BA12-8614C20F411E}" srcOrd="11" destOrd="0" presId="urn:microsoft.com/office/officeart/2005/8/layout/list1"/>
    <dgm:cxn modelId="{F7C1431E-34E1-41C4-84DB-F7AFC33B4671}" type="presParOf" srcId="{3018F6DB-A97C-453B-B070-B49267BCD918}" destId="{C88A949A-600D-4288-A85C-9B202DD8A189}" srcOrd="12" destOrd="0" presId="urn:microsoft.com/office/officeart/2005/8/layout/list1"/>
    <dgm:cxn modelId="{7181F433-B54A-41F9-9FCD-A7568DADD979}" type="presParOf" srcId="{C88A949A-600D-4288-A85C-9B202DD8A189}" destId="{F2ED0668-BEB0-4A06-97EE-570D2AEAADD2}" srcOrd="0" destOrd="0" presId="urn:microsoft.com/office/officeart/2005/8/layout/list1"/>
    <dgm:cxn modelId="{072DD684-AD91-4E2C-8F40-E5EF53D58C59}" type="presParOf" srcId="{C88A949A-600D-4288-A85C-9B202DD8A189}" destId="{2E06DFE5-D014-43DC-BE8C-EFE29BB7B3F9}" srcOrd="1" destOrd="0" presId="urn:microsoft.com/office/officeart/2005/8/layout/list1"/>
    <dgm:cxn modelId="{89789972-461C-467D-870E-E984831D5D5A}" type="presParOf" srcId="{3018F6DB-A97C-453B-B070-B49267BCD918}" destId="{C13AC207-7B57-4055-912A-F71404F10019}" srcOrd="13" destOrd="0" presId="urn:microsoft.com/office/officeart/2005/8/layout/list1"/>
    <dgm:cxn modelId="{7726A80A-795E-4123-99DA-B35A34FF7CF7}" type="presParOf" srcId="{3018F6DB-A97C-453B-B070-B49267BCD918}" destId="{CB575247-3D9A-4CCC-A827-7DA6EA7B8379}" srcOrd="14" destOrd="0" presId="urn:microsoft.com/office/officeart/2005/8/layout/list1"/>
    <dgm:cxn modelId="{81B30DBF-93EB-440B-AC88-8A3E1DFCEE88}" type="presParOf" srcId="{3018F6DB-A97C-453B-B070-B49267BCD918}" destId="{7C0810FA-1C91-40DD-BCC3-A33A42D42C82}" srcOrd="15" destOrd="0" presId="urn:microsoft.com/office/officeart/2005/8/layout/list1"/>
    <dgm:cxn modelId="{804A96A6-AB2B-4345-A059-49652BCADD6D}" type="presParOf" srcId="{3018F6DB-A97C-453B-B070-B49267BCD918}" destId="{6AE339F4-3347-4563-8E7E-F1A47130AED1}" srcOrd="16" destOrd="0" presId="urn:microsoft.com/office/officeart/2005/8/layout/list1"/>
    <dgm:cxn modelId="{7EF38CB6-1E63-419C-AB0A-714C0C0F995C}" type="presParOf" srcId="{6AE339F4-3347-4563-8E7E-F1A47130AED1}" destId="{5AE7FA32-23E6-425F-86C9-31CE198888F6}" srcOrd="0" destOrd="0" presId="urn:microsoft.com/office/officeart/2005/8/layout/list1"/>
    <dgm:cxn modelId="{B6880465-C7AA-41C2-B0AC-FD6390B58209}" type="presParOf" srcId="{6AE339F4-3347-4563-8E7E-F1A47130AED1}" destId="{4BFCA211-C0B3-4438-9356-219DE824872F}" srcOrd="1" destOrd="0" presId="urn:microsoft.com/office/officeart/2005/8/layout/list1"/>
    <dgm:cxn modelId="{BF046DEA-7D51-4949-80F3-807C2D3B5E14}" type="presParOf" srcId="{3018F6DB-A97C-453B-B070-B49267BCD918}" destId="{20A6923D-53F1-481E-9B3F-A6A02B4B8FA5}" srcOrd="17" destOrd="0" presId="urn:microsoft.com/office/officeart/2005/8/layout/list1"/>
    <dgm:cxn modelId="{2605906B-42BF-45ED-92F4-1FAC5335344E}" type="presParOf" srcId="{3018F6DB-A97C-453B-B070-B49267BCD918}" destId="{48D85C88-8896-4DA5-AA88-672905FD16F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AD4E8-705C-4982-9738-FCDE71B7B7E2}">
      <dsp:nvSpPr>
        <dsp:cNvPr id="0" name=""/>
        <dsp:cNvSpPr/>
      </dsp:nvSpPr>
      <dsp:spPr>
        <a:xfrm>
          <a:off x="0" y="301222"/>
          <a:ext cx="992240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27F9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089" tIns="374904" rIns="770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A shortage of 85,000 physicians in 2020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Shortages impact rural communities more dramatically</a:t>
          </a:r>
        </a:p>
      </dsp:txBody>
      <dsp:txXfrm>
        <a:off x="0" y="301222"/>
        <a:ext cx="9922403" cy="1020600"/>
      </dsp:txXfrm>
    </dsp:sp>
    <dsp:sp modelId="{C863A066-C28A-4660-ABCA-D34B53DB2996}">
      <dsp:nvSpPr>
        <dsp:cNvPr id="0" name=""/>
        <dsp:cNvSpPr/>
      </dsp:nvSpPr>
      <dsp:spPr>
        <a:xfrm>
          <a:off x="496120" y="35542"/>
          <a:ext cx="6945682" cy="531360"/>
        </a:xfrm>
        <a:prstGeom prst="roundRect">
          <a:avLst/>
        </a:prstGeom>
        <a:solidFill>
          <a:srgbClr val="0D3A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30" tIns="0" rIns="26253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Physician Shortages</a:t>
          </a:r>
        </a:p>
      </dsp:txBody>
      <dsp:txXfrm>
        <a:off x="522059" y="61481"/>
        <a:ext cx="6893804" cy="479482"/>
      </dsp:txXfrm>
    </dsp:sp>
    <dsp:sp modelId="{A18C2DF1-974D-45B4-8B46-E78E640C3FFB}">
      <dsp:nvSpPr>
        <dsp:cNvPr id="0" name=""/>
        <dsp:cNvSpPr/>
      </dsp:nvSpPr>
      <dsp:spPr>
        <a:xfrm>
          <a:off x="0" y="1684702"/>
          <a:ext cx="992240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27F9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089" tIns="374904" rIns="770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40% of all U.S. opioid overdose deaths involve a prescription opioid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Opioid deaths now higher than motor vehicle accidents</a:t>
          </a:r>
        </a:p>
      </dsp:txBody>
      <dsp:txXfrm>
        <a:off x="0" y="1684702"/>
        <a:ext cx="9922403" cy="1020600"/>
      </dsp:txXfrm>
    </dsp:sp>
    <dsp:sp modelId="{1434D5B9-D5B1-4CDB-8A35-58B82BE17950}">
      <dsp:nvSpPr>
        <dsp:cNvPr id="0" name=""/>
        <dsp:cNvSpPr/>
      </dsp:nvSpPr>
      <dsp:spPr>
        <a:xfrm>
          <a:off x="496120" y="1419022"/>
          <a:ext cx="6945682" cy="531360"/>
        </a:xfrm>
        <a:prstGeom prst="roundRect">
          <a:avLst/>
        </a:prstGeom>
        <a:solidFill>
          <a:srgbClr val="0D3A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30" tIns="0" rIns="26253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Opioid Crisis</a:t>
          </a:r>
        </a:p>
      </dsp:txBody>
      <dsp:txXfrm>
        <a:off x="522059" y="1444961"/>
        <a:ext cx="6893804" cy="479482"/>
      </dsp:txXfrm>
    </dsp:sp>
    <dsp:sp modelId="{52214D95-C0BD-467E-819E-0D1B57E4DD60}">
      <dsp:nvSpPr>
        <dsp:cNvPr id="0" name=""/>
        <dsp:cNvSpPr/>
      </dsp:nvSpPr>
      <dsp:spPr>
        <a:xfrm>
          <a:off x="0" y="3068182"/>
          <a:ext cx="992240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27F9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089" tIns="374904" rIns="770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Potential impact on primary care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Impact on economy</a:t>
          </a:r>
        </a:p>
      </dsp:txBody>
      <dsp:txXfrm>
        <a:off x="0" y="3068182"/>
        <a:ext cx="9922403" cy="1020600"/>
      </dsp:txXfrm>
    </dsp:sp>
    <dsp:sp modelId="{DD9F9FB5-1EAB-4FFD-9D2A-B400BEF156AA}">
      <dsp:nvSpPr>
        <dsp:cNvPr id="0" name=""/>
        <dsp:cNvSpPr/>
      </dsp:nvSpPr>
      <dsp:spPr>
        <a:xfrm>
          <a:off x="496120" y="2802502"/>
          <a:ext cx="6945682" cy="531360"/>
        </a:xfrm>
        <a:prstGeom prst="roundRect">
          <a:avLst/>
        </a:prstGeom>
        <a:solidFill>
          <a:srgbClr val="0D3A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30" tIns="0" rIns="26253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Crushing Student Debt</a:t>
          </a:r>
        </a:p>
      </dsp:txBody>
      <dsp:txXfrm>
        <a:off x="522059" y="2828441"/>
        <a:ext cx="6893804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55EE0-61FD-459C-8BA9-E867EC0E366D}">
      <dsp:nvSpPr>
        <dsp:cNvPr id="0" name=""/>
        <dsp:cNvSpPr/>
      </dsp:nvSpPr>
      <dsp:spPr>
        <a:xfrm rot="5400000">
          <a:off x="-137439" y="140694"/>
          <a:ext cx="916260" cy="641382"/>
        </a:xfrm>
        <a:prstGeom prst="chevron">
          <a:avLst/>
        </a:prstGeom>
        <a:solidFill>
          <a:srgbClr val="22A49C"/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October, 2017</a:t>
          </a:r>
        </a:p>
      </dsp:txBody>
      <dsp:txXfrm rot="-5400000">
        <a:off x="0" y="323946"/>
        <a:ext cx="641382" cy="274878"/>
      </dsp:txXfrm>
    </dsp:sp>
    <dsp:sp modelId="{2FF6CEC3-77A6-4667-8209-ED95E059C05F}">
      <dsp:nvSpPr>
        <dsp:cNvPr id="0" name=""/>
        <dsp:cNvSpPr/>
      </dsp:nvSpPr>
      <dsp:spPr>
        <a:xfrm rot="5400000">
          <a:off x="2807489" y="-2162851"/>
          <a:ext cx="595882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j-lt"/>
            </a:rPr>
            <a:t>AOA collaborates with osteopathic profession to draft SUDs Act </a:t>
          </a:r>
        </a:p>
      </dsp:txBody>
      <dsp:txXfrm rot="-5400000">
        <a:off x="641383" y="32344"/>
        <a:ext cx="4899007" cy="537704"/>
      </dsp:txXfrm>
    </dsp:sp>
    <dsp:sp modelId="{95FAB963-C865-46C1-8932-D8B6B4C195B7}">
      <dsp:nvSpPr>
        <dsp:cNvPr id="0" name=""/>
        <dsp:cNvSpPr/>
      </dsp:nvSpPr>
      <dsp:spPr>
        <a:xfrm rot="5400000">
          <a:off x="-137439" y="937537"/>
          <a:ext cx="916260" cy="641382"/>
        </a:xfrm>
        <a:prstGeom prst="chevron">
          <a:avLst/>
        </a:prstGeom>
        <a:solidFill>
          <a:srgbClr val="22A49C"/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Feb, 2018</a:t>
          </a:r>
        </a:p>
      </dsp:txBody>
      <dsp:txXfrm rot="-5400000">
        <a:off x="0" y="1120789"/>
        <a:ext cx="641382" cy="274878"/>
      </dsp:txXfrm>
    </dsp:sp>
    <dsp:sp modelId="{FDD75C59-7606-4850-9432-C277DA1894D1}">
      <dsp:nvSpPr>
        <dsp:cNvPr id="0" name=""/>
        <dsp:cNvSpPr/>
      </dsp:nvSpPr>
      <dsp:spPr>
        <a:xfrm rot="5400000">
          <a:off x="2807646" y="-1366164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j-lt"/>
            </a:rPr>
            <a:t>SUDs Act introduced in the House of Representatives</a:t>
          </a:r>
        </a:p>
      </dsp:txBody>
      <dsp:txXfrm rot="-5400000">
        <a:off x="641383" y="829172"/>
        <a:ext cx="4899023" cy="537423"/>
      </dsp:txXfrm>
    </dsp:sp>
    <dsp:sp modelId="{F24E24A6-1249-488F-B0CB-DDBE8788CF08}">
      <dsp:nvSpPr>
        <dsp:cNvPr id="0" name=""/>
        <dsp:cNvSpPr/>
      </dsp:nvSpPr>
      <dsp:spPr>
        <a:xfrm rot="5400000">
          <a:off x="-137439" y="1734381"/>
          <a:ext cx="916260" cy="641382"/>
        </a:xfrm>
        <a:prstGeom prst="chevron">
          <a:avLst/>
        </a:prstGeom>
        <a:solidFill>
          <a:srgbClr val="22A49C"/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March, 2018</a:t>
          </a:r>
        </a:p>
      </dsp:txBody>
      <dsp:txXfrm rot="-5400000">
        <a:off x="0" y="1917633"/>
        <a:ext cx="641382" cy="274878"/>
      </dsp:txXfrm>
    </dsp:sp>
    <dsp:sp modelId="{4665D32F-EB66-448F-89B0-DE814A2632F8}">
      <dsp:nvSpPr>
        <dsp:cNvPr id="0" name=""/>
        <dsp:cNvSpPr/>
      </dsp:nvSpPr>
      <dsp:spPr>
        <a:xfrm rot="5400000">
          <a:off x="2807646" y="-569321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j-lt"/>
            </a:rPr>
            <a:t>SUDs Act introduced in the Senate</a:t>
          </a:r>
        </a:p>
      </dsp:txBody>
      <dsp:txXfrm rot="-5400000">
        <a:off x="641383" y="1626015"/>
        <a:ext cx="4899023" cy="537423"/>
      </dsp:txXfrm>
    </dsp:sp>
    <dsp:sp modelId="{623C7115-B8B4-4E0A-8395-45FEAC6FDA28}">
      <dsp:nvSpPr>
        <dsp:cNvPr id="0" name=""/>
        <dsp:cNvSpPr/>
      </dsp:nvSpPr>
      <dsp:spPr>
        <a:xfrm rot="5400000">
          <a:off x="-137439" y="2531224"/>
          <a:ext cx="916260" cy="641382"/>
        </a:xfrm>
        <a:prstGeom prst="chevron">
          <a:avLst/>
        </a:prstGeom>
        <a:solidFill>
          <a:srgbClr val="22A49C"/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June 4, 2018</a:t>
          </a:r>
        </a:p>
      </dsp:txBody>
      <dsp:txXfrm rot="-5400000">
        <a:off x="0" y="2714476"/>
        <a:ext cx="641382" cy="274878"/>
      </dsp:txXfrm>
    </dsp:sp>
    <dsp:sp modelId="{5E9D8AC8-338F-48C6-8D27-1605C4EE4443}">
      <dsp:nvSpPr>
        <dsp:cNvPr id="0" name=""/>
        <dsp:cNvSpPr/>
      </dsp:nvSpPr>
      <dsp:spPr>
        <a:xfrm rot="5400000">
          <a:off x="2807646" y="227522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u="sng" kern="1200" dirty="0">
              <a:latin typeface="+mj-lt"/>
            </a:rPr>
            <a:t>Action Alert </a:t>
          </a:r>
          <a:r>
            <a:rPr lang="en-US" sz="1600" kern="1200" dirty="0">
              <a:latin typeface="+mj-lt"/>
            </a:rPr>
            <a:t>sent to osteopathic advocates to encourage lawmakers to cosponsor SUDs Act</a:t>
          </a:r>
        </a:p>
      </dsp:txBody>
      <dsp:txXfrm rot="-5400000">
        <a:off x="641383" y="2422859"/>
        <a:ext cx="4899023" cy="537423"/>
      </dsp:txXfrm>
    </dsp:sp>
    <dsp:sp modelId="{2D42EAA1-363B-4334-85B6-B16E8E8E92B7}">
      <dsp:nvSpPr>
        <dsp:cNvPr id="0" name=""/>
        <dsp:cNvSpPr/>
      </dsp:nvSpPr>
      <dsp:spPr>
        <a:xfrm rot="5400000">
          <a:off x="-137439" y="3328068"/>
          <a:ext cx="916260" cy="641382"/>
        </a:xfrm>
        <a:prstGeom prst="chevron">
          <a:avLst/>
        </a:prstGeom>
        <a:solidFill>
          <a:srgbClr val="22A49C"/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June 11, 2018</a:t>
          </a:r>
        </a:p>
      </dsp:txBody>
      <dsp:txXfrm rot="-5400000">
        <a:off x="0" y="3511320"/>
        <a:ext cx="641382" cy="274878"/>
      </dsp:txXfrm>
    </dsp:sp>
    <dsp:sp modelId="{2CFFFDF6-297C-4427-B66C-2FA08D4C8CA3}">
      <dsp:nvSpPr>
        <dsp:cNvPr id="0" name=""/>
        <dsp:cNvSpPr/>
      </dsp:nvSpPr>
      <dsp:spPr>
        <a:xfrm rot="5400000">
          <a:off x="2807646" y="1024365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A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j-lt"/>
            </a:rPr>
            <a:t>House moves to vote on SUDs Act, </a:t>
          </a:r>
          <a:r>
            <a:rPr lang="en-US" sz="1600" b="1" u="sng" kern="1200" dirty="0">
              <a:latin typeface="+mj-lt"/>
            </a:rPr>
            <a:t>Action Alert</a:t>
          </a:r>
          <a:r>
            <a:rPr lang="en-US" sz="1600" kern="1200" dirty="0">
              <a:latin typeface="+mj-lt"/>
            </a:rPr>
            <a:t> sent to advocates to encourage House to vote yes</a:t>
          </a:r>
        </a:p>
      </dsp:txBody>
      <dsp:txXfrm rot="-5400000">
        <a:off x="641383" y="3219702"/>
        <a:ext cx="4899023" cy="537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55EE0-61FD-459C-8BA9-E867EC0E366D}">
      <dsp:nvSpPr>
        <dsp:cNvPr id="0" name=""/>
        <dsp:cNvSpPr/>
      </dsp:nvSpPr>
      <dsp:spPr>
        <a:xfrm rot="5400000">
          <a:off x="-137439" y="140694"/>
          <a:ext cx="916260" cy="641382"/>
        </a:xfrm>
        <a:prstGeom prst="chevron">
          <a:avLst/>
        </a:prstGeom>
        <a:solidFill>
          <a:srgbClr val="0D3A70"/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August 17, 2018</a:t>
          </a:r>
        </a:p>
      </dsp:txBody>
      <dsp:txXfrm rot="-5400000">
        <a:off x="0" y="323946"/>
        <a:ext cx="641382" cy="274878"/>
      </dsp:txXfrm>
    </dsp:sp>
    <dsp:sp modelId="{2FF6CEC3-77A6-4667-8209-ED95E059C05F}">
      <dsp:nvSpPr>
        <dsp:cNvPr id="0" name=""/>
        <dsp:cNvSpPr/>
      </dsp:nvSpPr>
      <dsp:spPr>
        <a:xfrm rot="5400000">
          <a:off x="2807489" y="-2162851"/>
          <a:ext cx="595882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j-lt"/>
            </a:rPr>
            <a:t>Bill moves to Senate, </a:t>
          </a:r>
          <a:r>
            <a:rPr lang="en-US" sz="1300" b="1" u="sng" kern="1200" dirty="0">
              <a:latin typeface="+mj-lt"/>
            </a:rPr>
            <a:t>Action Alert</a:t>
          </a:r>
          <a:r>
            <a:rPr lang="en-US" sz="1300" kern="1200" dirty="0">
              <a:latin typeface="+mj-lt"/>
            </a:rPr>
            <a:t> sent to advocates to request the Senate keep the SUDs Act alive</a:t>
          </a:r>
        </a:p>
      </dsp:txBody>
      <dsp:txXfrm rot="-5400000">
        <a:off x="641383" y="32344"/>
        <a:ext cx="4899007" cy="537704"/>
      </dsp:txXfrm>
    </dsp:sp>
    <dsp:sp modelId="{95FAB963-C865-46C1-8932-D8B6B4C195B7}">
      <dsp:nvSpPr>
        <dsp:cNvPr id="0" name=""/>
        <dsp:cNvSpPr/>
      </dsp:nvSpPr>
      <dsp:spPr>
        <a:xfrm rot="5400000">
          <a:off x="-137439" y="937537"/>
          <a:ext cx="916260" cy="641382"/>
        </a:xfrm>
        <a:prstGeom prst="chevron">
          <a:avLst/>
        </a:prstGeom>
        <a:solidFill>
          <a:srgbClr val="0D3A70"/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Sept., 2018</a:t>
          </a:r>
        </a:p>
      </dsp:txBody>
      <dsp:txXfrm rot="-5400000">
        <a:off x="0" y="1120789"/>
        <a:ext cx="641382" cy="274878"/>
      </dsp:txXfrm>
    </dsp:sp>
    <dsp:sp modelId="{FDD75C59-7606-4850-9432-C277DA1894D1}">
      <dsp:nvSpPr>
        <dsp:cNvPr id="0" name=""/>
        <dsp:cNvSpPr/>
      </dsp:nvSpPr>
      <dsp:spPr>
        <a:xfrm rot="5400000">
          <a:off x="2807646" y="-1366164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j-lt"/>
            </a:rPr>
            <a:t>Senate passes watered down version, </a:t>
          </a:r>
          <a:r>
            <a:rPr lang="en-US" sz="1300" b="1" u="sng" kern="1200" dirty="0">
              <a:latin typeface="+mj-lt"/>
            </a:rPr>
            <a:t>Action Alert</a:t>
          </a:r>
          <a:r>
            <a:rPr lang="en-US" sz="1300" kern="1200" dirty="0">
              <a:latin typeface="+mj-lt"/>
            </a:rPr>
            <a:t> sent to keep House version</a:t>
          </a:r>
        </a:p>
      </dsp:txBody>
      <dsp:txXfrm rot="-5400000">
        <a:off x="641383" y="829172"/>
        <a:ext cx="4899023" cy="537423"/>
      </dsp:txXfrm>
    </dsp:sp>
    <dsp:sp modelId="{F24E24A6-1249-488F-B0CB-DDBE8788CF08}">
      <dsp:nvSpPr>
        <dsp:cNvPr id="0" name=""/>
        <dsp:cNvSpPr/>
      </dsp:nvSpPr>
      <dsp:spPr>
        <a:xfrm rot="5400000">
          <a:off x="-137439" y="1734381"/>
          <a:ext cx="916260" cy="641382"/>
        </a:xfrm>
        <a:prstGeom prst="chevron">
          <a:avLst/>
        </a:prstGeom>
        <a:solidFill>
          <a:srgbClr val="0D3A70"/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Sept., 2018</a:t>
          </a:r>
        </a:p>
      </dsp:txBody>
      <dsp:txXfrm rot="-5400000">
        <a:off x="0" y="1917633"/>
        <a:ext cx="641382" cy="274878"/>
      </dsp:txXfrm>
    </dsp:sp>
    <dsp:sp modelId="{4665D32F-EB66-448F-89B0-DE814A2632F8}">
      <dsp:nvSpPr>
        <dsp:cNvPr id="0" name=""/>
        <dsp:cNvSpPr/>
      </dsp:nvSpPr>
      <dsp:spPr>
        <a:xfrm rot="5400000">
          <a:off x="2807646" y="-569321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j-lt"/>
            </a:rPr>
            <a:t>AOA leads coalition letter to Congress featuring over 40 state and national health organization to advocate  for inclusion of AOA endorsed SUDs Act</a:t>
          </a:r>
        </a:p>
      </dsp:txBody>
      <dsp:txXfrm rot="-5400000">
        <a:off x="641383" y="1626015"/>
        <a:ext cx="4899023" cy="537423"/>
      </dsp:txXfrm>
    </dsp:sp>
    <dsp:sp modelId="{623C7115-B8B4-4E0A-8395-45FEAC6FDA28}">
      <dsp:nvSpPr>
        <dsp:cNvPr id="0" name=""/>
        <dsp:cNvSpPr/>
      </dsp:nvSpPr>
      <dsp:spPr>
        <a:xfrm rot="5400000">
          <a:off x="-137439" y="2531224"/>
          <a:ext cx="916260" cy="641382"/>
        </a:xfrm>
        <a:prstGeom prst="chevron">
          <a:avLst/>
        </a:prstGeom>
        <a:solidFill>
          <a:srgbClr val="0D3A70"/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Sept., 2018</a:t>
          </a:r>
        </a:p>
      </dsp:txBody>
      <dsp:txXfrm rot="-5400000">
        <a:off x="0" y="2714476"/>
        <a:ext cx="641382" cy="274878"/>
      </dsp:txXfrm>
    </dsp:sp>
    <dsp:sp modelId="{5E9D8AC8-338F-48C6-8D27-1605C4EE4443}">
      <dsp:nvSpPr>
        <dsp:cNvPr id="0" name=""/>
        <dsp:cNvSpPr/>
      </dsp:nvSpPr>
      <dsp:spPr>
        <a:xfrm rot="5400000">
          <a:off x="2807646" y="227522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j-lt"/>
            </a:rPr>
            <a:t>Congress keeps AOA endorsed version of SUDs Act after committee conference</a:t>
          </a:r>
        </a:p>
      </dsp:txBody>
      <dsp:txXfrm rot="-5400000">
        <a:off x="641383" y="2422859"/>
        <a:ext cx="4899023" cy="537423"/>
      </dsp:txXfrm>
    </dsp:sp>
    <dsp:sp modelId="{2D42EAA1-363B-4334-85B6-B16E8E8E92B7}">
      <dsp:nvSpPr>
        <dsp:cNvPr id="0" name=""/>
        <dsp:cNvSpPr/>
      </dsp:nvSpPr>
      <dsp:spPr>
        <a:xfrm rot="5400000">
          <a:off x="-137439" y="3328068"/>
          <a:ext cx="916260" cy="641382"/>
        </a:xfrm>
        <a:prstGeom prst="chevron">
          <a:avLst/>
        </a:prstGeom>
        <a:solidFill>
          <a:srgbClr val="0D3A70"/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October, 2018</a:t>
          </a:r>
        </a:p>
      </dsp:txBody>
      <dsp:txXfrm rot="-5400000">
        <a:off x="0" y="3511320"/>
        <a:ext cx="641382" cy="274878"/>
      </dsp:txXfrm>
    </dsp:sp>
    <dsp:sp modelId="{2CFFFDF6-297C-4427-B66C-2FA08D4C8CA3}">
      <dsp:nvSpPr>
        <dsp:cNvPr id="0" name=""/>
        <dsp:cNvSpPr/>
      </dsp:nvSpPr>
      <dsp:spPr>
        <a:xfrm rot="5400000">
          <a:off x="2807646" y="1024365"/>
          <a:ext cx="595569" cy="4928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D3A7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j-lt"/>
            </a:rPr>
            <a:t>Signed by President and is now law</a:t>
          </a:r>
        </a:p>
      </dsp:txBody>
      <dsp:txXfrm rot="-5400000">
        <a:off x="641383" y="3219702"/>
        <a:ext cx="4899023" cy="537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D8AE2-6D4F-4328-9C87-48A140CD0C0D}">
      <dsp:nvSpPr>
        <dsp:cNvPr id="0" name=""/>
        <dsp:cNvSpPr/>
      </dsp:nvSpPr>
      <dsp:spPr>
        <a:xfrm>
          <a:off x="0" y="256190"/>
          <a:ext cx="8232029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897" tIns="249936" rIns="638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Reauthorization of the Teaching Health Center Graduate  Medical Education Program (THCGME)</a:t>
          </a:r>
        </a:p>
      </dsp:txBody>
      <dsp:txXfrm>
        <a:off x="0" y="256190"/>
        <a:ext cx="8232029" cy="500850"/>
      </dsp:txXfrm>
    </dsp:sp>
    <dsp:sp modelId="{5B697805-7D6F-4356-953C-387B1757F0FF}">
      <dsp:nvSpPr>
        <dsp:cNvPr id="0" name=""/>
        <dsp:cNvSpPr/>
      </dsp:nvSpPr>
      <dsp:spPr>
        <a:xfrm>
          <a:off x="411601" y="79070"/>
          <a:ext cx="576242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06" tIns="0" rIns="2178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Physician Workforce</a:t>
          </a:r>
        </a:p>
      </dsp:txBody>
      <dsp:txXfrm>
        <a:off x="428894" y="96363"/>
        <a:ext cx="5727834" cy="319654"/>
      </dsp:txXfrm>
    </dsp:sp>
    <dsp:sp modelId="{49A4AB3D-0939-4D38-9DE4-386C9F37B95E}">
      <dsp:nvSpPr>
        <dsp:cNvPr id="0" name=""/>
        <dsp:cNvSpPr/>
      </dsp:nvSpPr>
      <dsp:spPr>
        <a:xfrm>
          <a:off x="0" y="998960"/>
          <a:ext cx="8232029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897" tIns="249936" rIns="638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The practice of surprise medical billing was banned in an end-of-year package</a:t>
          </a:r>
        </a:p>
      </dsp:txBody>
      <dsp:txXfrm>
        <a:off x="0" y="998960"/>
        <a:ext cx="8232029" cy="500850"/>
      </dsp:txXfrm>
    </dsp:sp>
    <dsp:sp modelId="{C11D84AE-648D-4B8A-9647-26B6C59AF450}">
      <dsp:nvSpPr>
        <dsp:cNvPr id="0" name=""/>
        <dsp:cNvSpPr/>
      </dsp:nvSpPr>
      <dsp:spPr>
        <a:xfrm>
          <a:off x="411601" y="821840"/>
          <a:ext cx="576242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06" tIns="0" rIns="2178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Surprise Medical Billing</a:t>
          </a:r>
        </a:p>
      </dsp:txBody>
      <dsp:txXfrm>
        <a:off x="428894" y="839133"/>
        <a:ext cx="5727834" cy="319654"/>
      </dsp:txXfrm>
    </dsp:sp>
    <dsp:sp modelId="{1D48BBD3-DE53-46A4-9691-45AE3F13DC73}">
      <dsp:nvSpPr>
        <dsp:cNvPr id="0" name=""/>
        <dsp:cNvSpPr/>
      </dsp:nvSpPr>
      <dsp:spPr>
        <a:xfrm>
          <a:off x="0" y="1741730"/>
          <a:ext cx="8232029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897" tIns="249936" rIns="638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Medicare Sequester COVID Moratorium Act (H.R. 315)</a:t>
          </a:r>
        </a:p>
      </dsp:txBody>
      <dsp:txXfrm>
        <a:off x="0" y="1741730"/>
        <a:ext cx="8232029" cy="500850"/>
      </dsp:txXfrm>
    </dsp:sp>
    <dsp:sp modelId="{B519A524-E8CF-4489-A5C5-E119281EE089}">
      <dsp:nvSpPr>
        <dsp:cNvPr id="0" name=""/>
        <dsp:cNvSpPr/>
      </dsp:nvSpPr>
      <dsp:spPr>
        <a:xfrm>
          <a:off x="411601" y="1564610"/>
          <a:ext cx="576242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06" tIns="0" rIns="2178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Physician Payment Cuts</a:t>
          </a:r>
        </a:p>
      </dsp:txBody>
      <dsp:txXfrm>
        <a:off x="428894" y="1581903"/>
        <a:ext cx="5727834" cy="319654"/>
      </dsp:txXfrm>
    </dsp:sp>
    <dsp:sp modelId="{CB575247-3D9A-4CCC-A827-7DA6EA7B8379}">
      <dsp:nvSpPr>
        <dsp:cNvPr id="0" name=""/>
        <dsp:cNvSpPr/>
      </dsp:nvSpPr>
      <dsp:spPr>
        <a:xfrm>
          <a:off x="0" y="2405616"/>
          <a:ext cx="8232029" cy="86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897" tIns="249936" rIns="638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Removed barriers for emergency medical care services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Remove geographic restrictions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Expand originating sites to include the home and other appropriate sites</a:t>
          </a:r>
        </a:p>
      </dsp:txBody>
      <dsp:txXfrm>
        <a:off x="0" y="2405616"/>
        <a:ext cx="8232029" cy="869400"/>
      </dsp:txXfrm>
    </dsp:sp>
    <dsp:sp modelId="{2E06DFE5-D014-43DC-BE8C-EFE29BB7B3F9}">
      <dsp:nvSpPr>
        <dsp:cNvPr id="0" name=""/>
        <dsp:cNvSpPr/>
      </dsp:nvSpPr>
      <dsp:spPr>
        <a:xfrm>
          <a:off x="411601" y="2307380"/>
          <a:ext cx="576242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06" tIns="0" rIns="2178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Telehealth Expansion and Payment Parity</a:t>
          </a:r>
        </a:p>
      </dsp:txBody>
      <dsp:txXfrm>
        <a:off x="428894" y="2324673"/>
        <a:ext cx="5727834" cy="319654"/>
      </dsp:txXfrm>
    </dsp:sp>
    <dsp:sp modelId="{48D85C88-8896-4DA5-AA88-672905FD16FB}">
      <dsp:nvSpPr>
        <dsp:cNvPr id="0" name=""/>
        <dsp:cNvSpPr/>
      </dsp:nvSpPr>
      <dsp:spPr>
        <a:xfrm>
          <a:off x="0" y="3595820"/>
          <a:ext cx="8232029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897" tIns="249936" rIns="63889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The Coronavirus Preparedness and Response Supplemental Appropriations Act (H.R. 6074)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Families First Coronavirus Response Act (H.R. 6201)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The Coronavirus Aid, Relief and Economic Security Act (CARES Act, H.R. 748)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The Paycheck Protection Program and Healthcare Enhancement Act (H.R. 266)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j-lt"/>
            </a:rPr>
            <a:t>The American Rescue Plan Act (H.R. 1319)</a:t>
          </a:r>
        </a:p>
      </dsp:txBody>
      <dsp:txXfrm>
        <a:off x="0" y="3595820"/>
        <a:ext cx="8232029" cy="1247400"/>
      </dsp:txXfrm>
    </dsp:sp>
    <dsp:sp modelId="{4BFCA211-C0B3-4438-9356-219DE824872F}">
      <dsp:nvSpPr>
        <dsp:cNvPr id="0" name=""/>
        <dsp:cNvSpPr/>
      </dsp:nvSpPr>
      <dsp:spPr>
        <a:xfrm>
          <a:off x="411601" y="3418700"/>
          <a:ext cx="576242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06" tIns="0" rIns="2178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j-lt"/>
            </a:rPr>
            <a:t>COVID-19 Efforts</a:t>
          </a:r>
        </a:p>
      </dsp:txBody>
      <dsp:txXfrm>
        <a:off x="428894" y="3435993"/>
        <a:ext cx="572783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BB6E0C-E234-BC44-BE7B-4EFB3DD91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8123-C533-4A42-AF1A-F311970B4A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6A92F-B951-544E-B903-7F6D483EDF61}" type="datetimeFigureOut">
              <a:rPr lang="en-US" smtClean="0">
                <a:latin typeface="Arial" panose="020B0604020202020204" pitchFamily="34" charset="0"/>
              </a:rPr>
              <a:t>4/25/2024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D3606-0B8E-044C-8D52-8535B13D7B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899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76E006B-CE0F-C242-9DEC-BED3C64FFA44}" type="datetimeFigureOut">
              <a:rPr lang="en-US" smtClean="0"/>
              <a:pPr/>
              <a:t>4/25/2024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4929D95-89F3-DE46-A667-69A9F61516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580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9D95-89F3-DE46-A667-69A9F615167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1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7802AD-1986-D439-9B80-96BDC84F14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white and blue background&#10;&#10;Description automatically generated">
            <a:extLst>
              <a:ext uri="{FF2B5EF4-FFF2-40B4-BE49-F238E27FC236}">
                <a16:creationId xmlns:a16="http://schemas.microsoft.com/office/drawing/2014/main" id="{20614672-4645-366C-D8BF-814A3E6A7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0661C-B34F-FD40-B6EE-9D2411914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35" y="2562725"/>
            <a:ext cx="5942626" cy="106545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 b="1" i="0" baseline="0">
                <a:solidFill>
                  <a:srgbClr val="172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Presentation/Section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0AFFC61-AD6D-E64B-8C3F-224DFE53F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435" y="3951020"/>
            <a:ext cx="5942626" cy="1140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3361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Date/Phone #/ID: #/Link https: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467BD7-37FA-BAA3-46CA-248E7C4E03AF}"/>
              </a:ext>
            </a:extLst>
          </p:cNvPr>
          <p:cNvGrpSpPr/>
          <p:nvPr userDrawn="1"/>
        </p:nvGrpSpPr>
        <p:grpSpPr>
          <a:xfrm>
            <a:off x="225147" y="2562725"/>
            <a:ext cx="172996" cy="1658306"/>
            <a:chOff x="225147" y="1962224"/>
            <a:chExt cx="172996" cy="1658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22C34C-CAB9-258A-0155-FFAA2A344138}"/>
                </a:ext>
              </a:extLst>
            </p:cNvPr>
            <p:cNvSpPr/>
            <p:nvPr userDrawn="1"/>
          </p:nvSpPr>
          <p:spPr>
            <a:xfrm>
              <a:off x="225147" y="1962224"/>
              <a:ext cx="172995" cy="1658306"/>
            </a:xfrm>
            <a:prstGeom prst="rect">
              <a:avLst/>
            </a:prstGeom>
            <a:solidFill>
              <a:srgbClr val="3361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1DEC7-6468-5BEE-73A9-7E9B236BF27C}"/>
                </a:ext>
              </a:extLst>
            </p:cNvPr>
            <p:cNvSpPr/>
            <p:nvPr userDrawn="1"/>
          </p:nvSpPr>
          <p:spPr>
            <a:xfrm>
              <a:off x="311645" y="2050131"/>
              <a:ext cx="86498" cy="1482491"/>
            </a:xfrm>
            <a:prstGeom prst="rect">
              <a:avLst/>
            </a:prstGeom>
            <a:solidFill>
              <a:srgbClr val="22A4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766676D2-A122-D5CB-9CBA-561A520EF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435" y="348202"/>
            <a:ext cx="1392499" cy="13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7802AD-1986-D439-9B80-96BDC84F14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white and blue background&#10;&#10;Description automatically generated">
            <a:extLst>
              <a:ext uri="{FF2B5EF4-FFF2-40B4-BE49-F238E27FC236}">
                <a16:creationId xmlns:a16="http://schemas.microsoft.com/office/drawing/2014/main" id="{20614672-4645-366C-D8BF-814A3E6A7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2"/>
            <a:ext cx="12191996" cy="685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0661C-B34F-FD40-B6EE-9D2411914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34" y="2562725"/>
            <a:ext cx="10631245" cy="106545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 b="1" i="0" baseline="0">
                <a:solidFill>
                  <a:srgbClr val="172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Presentation/Section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0AFFC61-AD6D-E64B-8C3F-224DFE53F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435" y="3650930"/>
            <a:ext cx="5942626" cy="1140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800" b="0" i="0">
                <a:solidFill>
                  <a:srgbClr val="3361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Date/Phone #/ID: #/Link https:</a:t>
            </a:r>
          </a:p>
        </p:txBody>
      </p:sp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766676D2-A122-D5CB-9CBA-561A520EF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435" y="348202"/>
            <a:ext cx="1392499" cy="13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5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7BAFD-0D3B-8E4A-8529-701702B3C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0661C-B34F-FD40-B6EE-9D2411914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35" y="4158885"/>
            <a:ext cx="10847758" cy="11278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172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Presentation/Section Title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0AFFC61-AD6D-E64B-8C3F-224DFE53F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435" y="5547181"/>
            <a:ext cx="10847758" cy="485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3361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Date/Phone #/ID: #/Link https: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467BD7-37FA-BAA3-46CA-248E7C4E03AF}"/>
              </a:ext>
            </a:extLst>
          </p:cNvPr>
          <p:cNvGrpSpPr/>
          <p:nvPr userDrawn="1"/>
        </p:nvGrpSpPr>
        <p:grpSpPr>
          <a:xfrm>
            <a:off x="225147" y="4131752"/>
            <a:ext cx="172996" cy="1901185"/>
            <a:chOff x="225147" y="1962224"/>
            <a:chExt cx="172996" cy="1658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22C34C-CAB9-258A-0155-FFAA2A344138}"/>
                </a:ext>
              </a:extLst>
            </p:cNvPr>
            <p:cNvSpPr/>
            <p:nvPr userDrawn="1"/>
          </p:nvSpPr>
          <p:spPr>
            <a:xfrm>
              <a:off x="225147" y="1962224"/>
              <a:ext cx="172995" cy="1658306"/>
            </a:xfrm>
            <a:prstGeom prst="rect">
              <a:avLst/>
            </a:prstGeom>
            <a:solidFill>
              <a:srgbClr val="3361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1DEC7-6468-5BEE-73A9-7E9B236BF27C}"/>
                </a:ext>
              </a:extLst>
            </p:cNvPr>
            <p:cNvSpPr/>
            <p:nvPr userDrawn="1"/>
          </p:nvSpPr>
          <p:spPr>
            <a:xfrm>
              <a:off x="311645" y="2050131"/>
              <a:ext cx="86498" cy="1482491"/>
            </a:xfrm>
            <a:prstGeom prst="rect">
              <a:avLst/>
            </a:prstGeom>
            <a:solidFill>
              <a:srgbClr val="22A4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7E2C2D64-0541-BB13-3006-4E47916C2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9" t="5457" b="41763"/>
          <a:stretch/>
        </p:blipFill>
        <p:spPr>
          <a:xfrm>
            <a:off x="-27802" y="-39"/>
            <a:ext cx="12219802" cy="37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7BAFD-0D3B-8E4A-8529-701702B3C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0661C-B34F-FD40-B6EE-9D2411914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35" y="4158885"/>
            <a:ext cx="10847758" cy="11278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 b="1" i="0" baseline="0">
                <a:solidFill>
                  <a:srgbClr val="172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Presentation/Section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0AFFC61-AD6D-E64B-8C3F-224DFE53F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435" y="5547181"/>
            <a:ext cx="10847758" cy="485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3361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Date/Phone #/ID: #/Link https: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467BD7-37FA-BAA3-46CA-248E7C4E03AF}"/>
              </a:ext>
            </a:extLst>
          </p:cNvPr>
          <p:cNvGrpSpPr/>
          <p:nvPr userDrawn="1"/>
        </p:nvGrpSpPr>
        <p:grpSpPr>
          <a:xfrm>
            <a:off x="225147" y="4131752"/>
            <a:ext cx="172996" cy="1901185"/>
            <a:chOff x="225147" y="1962224"/>
            <a:chExt cx="172996" cy="1658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22C34C-CAB9-258A-0155-FFAA2A344138}"/>
                </a:ext>
              </a:extLst>
            </p:cNvPr>
            <p:cNvSpPr/>
            <p:nvPr userDrawn="1"/>
          </p:nvSpPr>
          <p:spPr>
            <a:xfrm>
              <a:off x="225147" y="1962224"/>
              <a:ext cx="172995" cy="1658306"/>
            </a:xfrm>
            <a:prstGeom prst="rect">
              <a:avLst/>
            </a:prstGeom>
            <a:solidFill>
              <a:srgbClr val="3361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1DEC7-6468-5BEE-73A9-7E9B236BF27C}"/>
                </a:ext>
              </a:extLst>
            </p:cNvPr>
            <p:cNvSpPr/>
            <p:nvPr userDrawn="1"/>
          </p:nvSpPr>
          <p:spPr>
            <a:xfrm>
              <a:off x="311645" y="2050131"/>
              <a:ext cx="86498" cy="1482491"/>
            </a:xfrm>
            <a:prstGeom prst="rect">
              <a:avLst/>
            </a:prstGeom>
            <a:solidFill>
              <a:srgbClr val="22A4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doctor holding a stethoscope&#10;&#10;Description automatically generated">
            <a:extLst>
              <a:ext uri="{FF2B5EF4-FFF2-40B4-BE49-F238E27FC236}">
                <a16:creationId xmlns:a16="http://schemas.microsoft.com/office/drawing/2014/main" id="{7A6C22E6-F74E-DA5A-837A-4C14C9C6C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3750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28EA4-94CB-95F2-EB06-BD9409431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24" y="0"/>
            <a:ext cx="840712" cy="10416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02278F-0320-FC8D-F779-5C442D7BBA0E}"/>
              </a:ext>
            </a:extLst>
          </p:cNvPr>
          <p:cNvSpPr/>
          <p:nvPr userDrawn="1"/>
        </p:nvSpPr>
        <p:spPr>
          <a:xfrm>
            <a:off x="0" y="6223379"/>
            <a:ext cx="4189863" cy="63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9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53A5CC-3ECE-1C48-BEF4-708C2B7B0CE9}"/>
              </a:ext>
            </a:extLst>
          </p:cNvPr>
          <p:cNvSpPr/>
          <p:nvPr userDrawn="1"/>
        </p:nvSpPr>
        <p:spPr>
          <a:xfrm>
            <a:off x="0" y="1001073"/>
            <a:ext cx="12192000" cy="5046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6D64A9-D1AB-9447-B363-04B466CCFE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380" y="1263654"/>
            <a:ext cx="11051263" cy="4025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Main bullets for this particular layout are 22 point font size in sentence case</a:t>
            </a:r>
          </a:p>
          <a:p>
            <a:pPr lvl="1"/>
            <a:r>
              <a:rPr lang="en-US" dirty="0"/>
              <a:t>Sub-bullets are 20 point font size in sentence case</a:t>
            </a:r>
          </a:p>
          <a:p>
            <a:pPr lvl="1"/>
            <a:r>
              <a:rPr lang="en-US" dirty="0"/>
              <a:t>All bullets use the Arial font</a:t>
            </a:r>
          </a:p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Avoid paragraphs</a:t>
            </a:r>
          </a:p>
          <a:p>
            <a:pPr lvl="1"/>
            <a:r>
              <a:rPr lang="en-US" dirty="0"/>
              <a:t>Only include essential information</a:t>
            </a:r>
          </a:p>
          <a:p>
            <a:pPr lvl="1"/>
            <a:r>
              <a:rPr lang="en-US" dirty="0"/>
              <a:t>Use bullets to summarize the main ideas</a:t>
            </a:r>
          </a:p>
        </p:txBody>
      </p:sp>
      <p:sp>
        <p:nvSpPr>
          <p:cNvPr id="7" name="Title Placeholder 15">
            <a:extLst>
              <a:ext uri="{FF2B5EF4-FFF2-40B4-BE49-F238E27FC236}">
                <a16:creationId xmlns:a16="http://schemas.microsoft.com/office/drawing/2014/main" id="{6FB0F1AD-859A-08EF-BD93-48A4FC9B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1D6D91FE-B065-6478-A799-EB46B1AF5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096" y="6356349"/>
            <a:ext cx="7747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2B6E904-D323-AA26-7845-6AB01CCA43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381" y="1263654"/>
            <a:ext cx="6657046" cy="4637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Main bullets for this particular layout are 24 point font size in sentence case</a:t>
            </a:r>
          </a:p>
          <a:p>
            <a:pPr lvl="1"/>
            <a:r>
              <a:rPr lang="en-US" dirty="0"/>
              <a:t>Sub-bullets are 22 point font size in sentence case</a:t>
            </a:r>
          </a:p>
          <a:p>
            <a:pPr lvl="1"/>
            <a:r>
              <a:rPr lang="en-US" dirty="0"/>
              <a:t>All bullets use the Arial font</a:t>
            </a:r>
          </a:p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Avoid paragraphs</a:t>
            </a:r>
          </a:p>
          <a:p>
            <a:pPr lvl="1"/>
            <a:r>
              <a:rPr lang="en-US" dirty="0"/>
              <a:t>Only include essential information</a:t>
            </a:r>
          </a:p>
          <a:p>
            <a:pPr lvl="1"/>
            <a:r>
              <a:rPr lang="en-US" dirty="0"/>
              <a:t>Use bullets to summarize the main ideas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B212BC-B374-6AFF-A885-243CD55F4B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46963" y="1263600"/>
            <a:ext cx="4116680" cy="46374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Placeholder 15">
            <a:extLst>
              <a:ext uri="{FF2B5EF4-FFF2-40B4-BE49-F238E27FC236}">
                <a16:creationId xmlns:a16="http://schemas.microsoft.com/office/drawing/2014/main" id="{71A74CD2-0FDD-89AF-D699-AC8D7C36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10BE97BF-893F-86D1-F307-FDBC053BD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096" y="6356349"/>
            <a:ext cx="7747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45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02064C-ECE4-6346-AA80-BCF7E3D4B306}"/>
              </a:ext>
            </a:extLst>
          </p:cNvPr>
          <p:cNvSpPr/>
          <p:nvPr userDrawn="1"/>
        </p:nvSpPr>
        <p:spPr>
          <a:xfrm>
            <a:off x="0" y="969648"/>
            <a:ext cx="12192000" cy="505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174EF9D0-5FD0-C013-F3F9-B74EAFF0BD85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368209" y="1262034"/>
            <a:ext cx="4195434" cy="46263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4FD3DF-5EFF-7230-2D92-DD37247516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381" y="1262034"/>
            <a:ext cx="6657046" cy="4626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Main bullets for this particular layout are 22 point font size in sentence case</a:t>
            </a:r>
          </a:p>
          <a:p>
            <a:r>
              <a:rPr lang="en-US" dirty="0"/>
              <a:t>For a clear and easily digestible message, keep bullets short and to the point</a:t>
            </a:r>
          </a:p>
        </p:txBody>
      </p:sp>
      <p:sp>
        <p:nvSpPr>
          <p:cNvPr id="5" name="Title Placeholder 15">
            <a:extLst>
              <a:ext uri="{FF2B5EF4-FFF2-40B4-BE49-F238E27FC236}">
                <a16:creationId xmlns:a16="http://schemas.microsoft.com/office/drawing/2014/main" id="{ADA75A87-0EF2-3BA8-0BE4-7522F06D7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</p:spTree>
    <p:extLst>
      <p:ext uri="{BB962C8B-B14F-4D97-AF65-F5344CB8AC3E}">
        <p14:creationId xmlns:p14="http://schemas.microsoft.com/office/powerpoint/2010/main" val="822556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01CF1-3863-E635-23C2-ECBFC95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4DB94D2-B492-F97B-5206-C8DA5F3C9B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0537" y="2232838"/>
            <a:ext cx="11073106" cy="3685362"/>
          </a:xfrm>
          <a:prstGeom prst="rect">
            <a:avLst/>
          </a:prstGeom>
        </p:spPr>
        <p:txBody>
          <a:bodyPr tIns="640080" anchor="t" anchorCtr="0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Add Chart , Table or Stock Image (No clipart please)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276003-AFF3-BEC0-D84D-7027DEAD5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37" y="1263654"/>
            <a:ext cx="11073106" cy="503237"/>
          </a:xfrm>
          <a:prstGeom prst="rect">
            <a:avLst/>
          </a:prstGeo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lvl="0"/>
            <a:r>
              <a:rPr lang="en-US" dirty="0"/>
              <a:t>Placeholder for sub-paragraph if needed. Resize or reposition the imagery below as necessary to accommodate your sub-paragraph.</a:t>
            </a:r>
          </a:p>
        </p:txBody>
      </p:sp>
      <p:sp>
        <p:nvSpPr>
          <p:cNvPr id="9" name="Title Placeholder 15">
            <a:extLst>
              <a:ext uri="{FF2B5EF4-FFF2-40B4-BE49-F238E27FC236}">
                <a16:creationId xmlns:a16="http://schemas.microsoft.com/office/drawing/2014/main" id="{83C9BB58-B2DB-79EB-583E-5F37E279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</p:spTree>
    <p:extLst>
      <p:ext uri="{BB962C8B-B14F-4D97-AF65-F5344CB8AC3E}">
        <p14:creationId xmlns:p14="http://schemas.microsoft.com/office/powerpoint/2010/main" val="1202746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3BCA8-07E9-AE07-AC18-43433AF2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9A8245-9745-332D-D17D-5472B6CF94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538" y="1259185"/>
            <a:ext cx="4424362" cy="463741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A200F9-28F1-6140-E6DB-1BCA290B4B5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03627" y="1259185"/>
            <a:ext cx="6460015" cy="4637416"/>
          </a:xfrm>
          <a:prstGeom prst="rect">
            <a:avLst/>
          </a:prstGeom>
        </p:spPr>
        <p:txBody>
          <a:bodyPr tIns="1005840"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chart, table, or imagery</a:t>
            </a:r>
          </a:p>
        </p:txBody>
      </p:sp>
      <p:sp>
        <p:nvSpPr>
          <p:cNvPr id="7" name="Title Placeholder 15">
            <a:extLst>
              <a:ext uri="{FF2B5EF4-FFF2-40B4-BE49-F238E27FC236}">
                <a16:creationId xmlns:a16="http://schemas.microsoft.com/office/drawing/2014/main" id="{7E664EF0-F580-E978-900B-BD7CAAC8D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</p:spTree>
    <p:extLst>
      <p:ext uri="{BB962C8B-B14F-4D97-AF65-F5344CB8AC3E}">
        <p14:creationId xmlns:p14="http://schemas.microsoft.com/office/powerpoint/2010/main" val="1726713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1E235-E97F-7BD5-A32A-177E5127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2E057B-0FAE-A2BB-B7B2-7D76046EB6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538" y="1263654"/>
            <a:ext cx="5303520" cy="480186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D0CAD1-7AB5-F6CF-990A-70A417EF2E8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60123" y="1263654"/>
            <a:ext cx="5303520" cy="480186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5">
            <a:extLst>
              <a:ext uri="{FF2B5EF4-FFF2-40B4-BE49-F238E27FC236}">
                <a16:creationId xmlns:a16="http://schemas.microsoft.com/office/drawing/2014/main" id="{CEE04CD3-FA72-D8C0-87B3-F6B575F0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</p:spTree>
    <p:extLst>
      <p:ext uri="{BB962C8B-B14F-4D97-AF65-F5344CB8AC3E}">
        <p14:creationId xmlns:p14="http://schemas.microsoft.com/office/powerpoint/2010/main" val="178197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7BAFD-0D3B-8E4A-8529-701702B3C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0661C-B34F-FD40-B6EE-9D2411914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35" y="4158885"/>
            <a:ext cx="10847758" cy="11278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 b="1" i="0" baseline="0">
                <a:solidFill>
                  <a:srgbClr val="172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Presentation/Section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0AFFC61-AD6D-E64B-8C3F-224DFE53F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435" y="5547181"/>
            <a:ext cx="10847758" cy="485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3361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Date/Phone #/ID: #/Link https: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467BD7-37FA-BAA3-46CA-248E7C4E03AF}"/>
              </a:ext>
            </a:extLst>
          </p:cNvPr>
          <p:cNvGrpSpPr/>
          <p:nvPr userDrawn="1"/>
        </p:nvGrpSpPr>
        <p:grpSpPr>
          <a:xfrm>
            <a:off x="225147" y="4131752"/>
            <a:ext cx="172996" cy="1901185"/>
            <a:chOff x="225147" y="1962224"/>
            <a:chExt cx="172996" cy="1658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22C34C-CAB9-258A-0155-FFAA2A344138}"/>
                </a:ext>
              </a:extLst>
            </p:cNvPr>
            <p:cNvSpPr/>
            <p:nvPr userDrawn="1"/>
          </p:nvSpPr>
          <p:spPr>
            <a:xfrm>
              <a:off x="225147" y="1962224"/>
              <a:ext cx="172995" cy="1658306"/>
            </a:xfrm>
            <a:prstGeom prst="rect">
              <a:avLst/>
            </a:prstGeom>
            <a:solidFill>
              <a:srgbClr val="3361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1DEC7-6468-5BEE-73A9-7E9B236BF27C}"/>
                </a:ext>
              </a:extLst>
            </p:cNvPr>
            <p:cNvSpPr/>
            <p:nvPr userDrawn="1"/>
          </p:nvSpPr>
          <p:spPr>
            <a:xfrm>
              <a:off x="311645" y="2050131"/>
              <a:ext cx="86498" cy="1482491"/>
            </a:xfrm>
            <a:prstGeom prst="rect">
              <a:avLst/>
            </a:prstGeom>
            <a:solidFill>
              <a:srgbClr val="22A4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7E2C2D64-0541-BB13-3006-4E47916C2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9" t="5457" b="41763"/>
          <a:stretch/>
        </p:blipFill>
        <p:spPr>
          <a:xfrm>
            <a:off x="-27802" y="-39"/>
            <a:ext cx="12219802" cy="37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1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7BAFD-0D3B-8E4A-8529-701702B3C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80661C-B34F-FD40-B6EE-9D2411914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35" y="4158885"/>
            <a:ext cx="10847758" cy="11278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 b="1" i="0" baseline="0">
                <a:solidFill>
                  <a:srgbClr val="172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Presentation/Section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0AFFC61-AD6D-E64B-8C3F-224DFE53F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435" y="5547181"/>
            <a:ext cx="10847758" cy="485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3361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Date/Phone #/ID: #/Link https: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467BD7-37FA-BAA3-46CA-248E7C4E03AF}"/>
              </a:ext>
            </a:extLst>
          </p:cNvPr>
          <p:cNvGrpSpPr/>
          <p:nvPr userDrawn="1"/>
        </p:nvGrpSpPr>
        <p:grpSpPr>
          <a:xfrm>
            <a:off x="225147" y="4131752"/>
            <a:ext cx="172996" cy="1901185"/>
            <a:chOff x="225147" y="1962224"/>
            <a:chExt cx="172996" cy="1658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22C34C-CAB9-258A-0155-FFAA2A344138}"/>
                </a:ext>
              </a:extLst>
            </p:cNvPr>
            <p:cNvSpPr/>
            <p:nvPr userDrawn="1"/>
          </p:nvSpPr>
          <p:spPr>
            <a:xfrm>
              <a:off x="225147" y="1962224"/>
              <a:ext cx="172995" cy="1658306"/>
            </a:xfrm>
            <a:prstGeom prst="rect">
              <a:avLst/>
            </a:prstGeom>
            <a:solidFill>
              <a:srgbClr val="3361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1DEC7-6468-5BEE-73A9-7E9B236BF27C}"/>
                </a:ext>
              </a:extLst>
            </p:cNvPr>
            <p:cNvSpPr/>
            <p:nvPr userDrawn="1"/>
          </p:nvSpPr>
          <p:spPr>
            <a:xfrm>
              <a:off x="311645" y="2050131"/>
              <a:ext cx="86498" cy="1482491"/>
            </a:xfrm>
            <a:prstGeom prst="rect">
              <a:avLst/>
            </a:prstGeom>
            <a:solidFill>
              <a:srgbClr val="22A4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doctor holding a stethoscope&#10;&#10;Description automatically generated">
            <a:extLst>
              <a:ext uri="{FF2B5EF4-FFF2-40B4-BE49-F238E27FC236}">
                <a16:creationId xmlns:a16="http://schemas.microsoft.com/office/drawing/2014/main" id="{7A6C22E6-F74E-DA5A-837A-4C14C9C6C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3750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28EA4-94CB-95F2-EB06-BD9409431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24" y="0"/>
            <a:ext cx="840712" cy="10416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02278F-0320-FC8D-F779-5C442D7BBA0E}"/>
              </a:ext>
            </a:extLst>
          </p:cNvPr>
          <p:cNvSpPr/>
          <p:nvPr userDrawn="1"/>
        </p:nvSpPr>
        <p:spPr>
          <a:xfrm>
            <a:off x="0" y="6223379"/>
            <a:ext cx="4189863" cy="63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5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53A5CC-3ECE-1C48-BEF4-708C2B7B0CE9}"/>
              </a:ext>
            </a:extLst>
          </p:cNvPr>
          <p:cNvSpPr/>
          <p:nvPr userDrawn="1"/>
        </p:nvSpPr>
        <p:spPr>
          <a:xfrm>
            <a:off x="0" y="1036286"/>
            <a:ext cx="12192000" cy="5046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6D64A9-D1AB-9447-B363-04B466CCFE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380" y="1986668"/>
            <a:ext cx="11051263" cy="4025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Main bullets for this particular layout are 22 point font size in sentence case</a:t>
            </a:r>
          </a:p>
          <a:p>
            <a:pPr lvl="1"/>
            <a:r>
              <a:rPr lang="en-US" dirty="0"/>
              <a:t>Sub-bullets are 20 point font size in sentence case</a:t>
            </a:r>
          </a:p>
          <a:p>
            <a:pPr lvl="1"/>
            <a:r>
              <a:rPr lang="en-US" dirty="0"/>
              <a:t>All bullets use the Arial font</a:t>
            </a:r>
          </a:p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Avoid paragraphs</a:t>
            </a:r>
          </a:p>
          <a:p>
            <a:pPr lvl="1"/>
            <a:r>
              <a:rPr lang="en-US" dirty="0"/>
              <a:t>Only include essential information</a:t>
            </a:r>
          </a:p>
          <a:p>
            <a:pPr lvl="1"/>
            <a:r>
              <a:rPr lang="en-US" dirty="0"/>
              <a:t>Use bullets to summarize the main ideas</a:t>
            </a:r>
          </a:p>
        </p:txBody>
      </p:sp>
      <p:sp>
        <p:nvSpPr>
          <p:cNvPr id="4" name="Title Placeholder 15">
            <a:extLst>
              <a:ext uri="{FF2B5EF4-FFF2-40B4-BE49-F238E27FC236}">
                <a16:creationId xmlns:a16="http://schemas.microsoft.com/office/drawing/2014/main" id="{2FDB6758-3734-4FDB-427A-6E8F72A6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1" y="1184452"/>
            <a:ext cx="11051264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AEC3BD-5375-0550-2A47-7FA133C9E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044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E0552-4669-BE4E-8099-FE677EC0F8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643E9A43-023B-4140-EA05-96624A445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8748" y="6356350"/>
            <a:ext cx="3114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4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2B6E904-D323-AA26-7845-6AB01CCA43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381" y="1986668"/>
            <a:ext cx="6657046" cy="4025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Main bullets for this particular layout are 22 point font size in sentence case</a:t>
            </a:r>
          </a:p>
          <a:p>
            <a:pPr lvl="1"/>
            <a:r>
              <a:rPr lang="en-US" dirty="0"/>
              <a:t>Sub-bullets are 20 point font size in sentence case</a:t>
            </a:r>
          </a:p>
          <a:p>
            <a:pPr lvl="1"/>
            <a:r>
              <a:rPr lang="en-US" dirty="0"/>
              <a:t>All bullets use the Arial font</a:t>
            </a:r>
          </a:p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Avoid paragraphs</a:t>
            </a:r>
          </a:p>
          <a:p>
            <a:pPr lvl="1"/>
            <a:r>
              <a:rPr lang="en-US" dirty="0"/>
              <a:t>Only include essential information</a:t>
            </a:r>
          </a:p>
          <a:p>
            <a:pPr lvl="1"/>
            <a:r>
              <a:rPr lang="en-US" dirty="0"/>
              <a:t>Use bullets to summarize the main ideas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B212BC-B374-6AFF-A885-243CD55F4B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46963" y="1986614"/>
            <a:ext cx="4116680" cy="4025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Placeholder 15">
            <a:extLst>
              <a:ext uri="{FF2B5EF4-FFF2-40B4-BE49-F238E27FC236}">
                <a16:creationId xmlns:a16="http://schemas.microsoft.com/office/drawing/2014/main" id="{5C043E61-0064-DBE4-BB44-AF1A0E6E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1" y="1184452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08B028-C68B-313C-F65C-AB424CC04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044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E0552-4669-BE4E-8099-FE677EC0F8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D1CCCFAB-81BA-168E-CFE0-144DCC6A3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8748" y="6356350"/>
            <a:ext cx="3114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0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02064C-ECE4-6346-AA80-BCF7E3D4B306}"/>
              </a:ext>
            </a:extLst>
          </p:cNvPr>
          <p:cNvSpPr/>
          <p:nvPr userDrawn="1"/>
        </p:nvSpPr>
        <p:spPr>
          <a:xfrm>
            <a:off x="0" y="1028700"/>
            <a:ext cx="12192000" cy="5057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5">
            <a:extLst>
              <a:ext uri="{FF2B5EF4-FFF2-40B4-BE49-F238E27FC236}">
                <a16:creationId xmlns:a16="http://schemas.microsoft.com/office/drawing/2014/main" id="{EF5FD4D9-0D6E-733C-F71B-C0404F84F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1" y="1184452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174EF9D0-5FD0-C013-F3F9-B74EAFF0BD85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368209" y="1986669"/>
            <a:ext cx="4195434" cy="40252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4FD3DF-5EFF-7230-2D92-DD37247516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381" y="1986668"/>
            <a:ext cx="6657046" cy="4025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Main bullets for this particular layout are 22 point font size in sentence case</a:t>
            </a:r>
          </a:p>
          <a:p>
            <a:r>
              <a:rPr lang="en-US" dirty="0"/>
              <a:t>For a clear and easily digestible message, keep bullets short and to the point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0347293E-6B71-2FEC-591D-EB2B36EA9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044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E0552-4669-BE4E-8099-FE677EC0F8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844930C0-8DFE-EEC9-3413-4D8A63BD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8748" y="6356350"/>
            <a:ext cx="3114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5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48EE9-E96C-0E83-D106-FB055E1A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1" y="1184452"/>
            <a:ext cx="11184316" cy="654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76943-1F25-D736-065D-B8419A466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E0552-4669-BE4E-8099-FE677EC0F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01CF1-3863-E635-23C2-ECBFC95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4DB94D2-B492-F97B-5206-C8DA5F3C9B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0537" y="2784142"/>
            <a:ext cx="11206160" cy="3134057"/>
          </a:xfrm>
          <a:prstGeom prst="rect">
            <a:avLst/>
          </a:prstGeom>
        </p:spPr>
        <p:txBody>
          <a:bodyPr tIns="640080" anchor="t" anchorCtr="0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Add Chart , Table or Stock Image (No clipart please)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276003-AFF3-BEC0-D84D-7027DEAD5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37" y="2025034"/>
            <a:ext cx="11206160" cy="503237"/>
          </a:xfrm>
          <a:prstGeom prst="rect">
            <a:avLst/>
          </a:prstGeo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lvl="0"/>
            <a:r>
              <a:rPr lang="en-US" dirty="0"/>
              <a:t>Placeholder for sub-paragraph if needed. Resize or reposition the imagery below as necessary to accommodate your sub-paragraph.</a:t>
            </a:r>
          </a:p>
        </p:txBody>
      </p:sp>
    </p:spTree>
    <p:extLst>
      <p:ext uri="{BB962C8B-B14F-4D97-AF65-F5344CB8AC3E}">
        <p14:creationId xmlns:p14="http://schemas.microsoft.com/office/powerpoint/2010/main" val="410555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2AD5-5E3E-CCEA-596C-F650BEA8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965AB-6FF5-85E9-26B3-33360C623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E0552-4669-BE4E-8099-FE677EC0F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3BCA8-07E9-AE07-AC18-43433AF2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9A8245-9745-332D-D17D-5472B6CF94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538" y="2033516"/>
            <a:ext cx="4424362" cy="39100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A200F9-28F1-6140-E6DB-1BCA290B4B5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914900" y="2033516"/>
            <a:ext cx="6438900" cy="3910084"/>
          </a:xfrm>
          <a:prstGeom prst="rect">
            <a:avLst/>
          </a:prstGeom>
        </p:spPr>
        <p:txBody>
          <a:bodyPr tIns="1005840"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chart, table, or imagery</a:t>
            </a:r>
          </a:p>
        </p:txBody>
      </p:sp>
    </p:spTree>
    <p:extLst>
      <p:ext uri="{BB962C8B-B14F-4D97-AF65-F5344CB8AC3E}">
        <p14:creationId xmlns:p14="http://schemas.microsoft.com/office/powerpoint/2010/main" val="153285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44B7-25F5-330F-A429-CAAA368E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0" y="1184452"/>
            <a:ext cx="11154737" cy="654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1E235-E97F-7BD5-A32A-177E5127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2E057B-0FAE-A2BB-B7B2-7D76046EB6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538" y="2006220"/>
            <a:ext cx="5303520" cy="40592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D0CAD1-7AB5-F6CF-990A-70A417EF2E8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63598" y="2006220"/>
            <a:ext cx="5303520" cy="40592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For a clear and easily digestible message, keep bullets short and to the point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8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background&#10;&#10;Description automatically generated">
            <a:extLst>
              <a:ext uri="{FF2B5EF4-FFF2-40B4-BE49-F238E27FC236}">
                <a16:creationId xmlns:a16="http://schemas.microsoft.com/office/drawing/2014/main" id="{B3CFF293-97CD-3D5E-E207-1DE452C9E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89347"/>
          <a:stretch/>
        </p:blipFill>
        <p:spPr>
          <a:xfrm>
            <a:off x="0" y="6127431"/>
            <a:ext cx="12191996" cy="7305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64234A-87A5-3F4B-B109-D27377458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8"/>
          <a:stretch/>
        </p:blipFill>
        <p:spPr>
          <a:xfrm>
            <a:off x="0" y="1"/>
            <a:ext cx="12192000" cy="5990906"/>
          </a:xfrm>
          <a:prstGeom prst="rect">
            <a:avLst/>
          </a:prstGeom>
        </p:spPr>
      </p:pic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C4F23CB8-1DB8-0C4C-9438-0D5C0A39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1" y="1184452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4EB0D03-7613-8A94-2B5B-4AD83A7D25F8}"/>
              </a:ext>
            </a:extLst>
          </p:cNvPr>
          <p:cNvSpPr/>
          <p:nvPr userDrawn="1"/>
        </p:nvSpPr>
        <p:spPr>
          <a:xfrm>
            <a:off x="4312693" y="6127432"/>
            <a:ext cx="3671247" cy="73056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BDE73-8A33-F86B-FC24-4FA9E1E00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8748" y="6356350"/>
            <a:ext cx="3114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5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3" r:id="rId4"/>
    <p:sldLayoutId id="2147483658" r:id="rId5"/>
    <p:sldLayoutId id="2147483662" r:id="rId6"/>
    <p:sldLayoutId id="2147483668" r:id="rId7"/>
    <p:sldLayoutId id="2147483669" r:id="rId8"/>
    <p:sldLayoutId id="2147483670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728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4B505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B50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B505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50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50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background&#10;&#10;Description automatically generated">
            <a:extLst>
              <a:ext uri="{FF2B5EF4-FFF2-40B4-BE49-F238E27FC236}">
                <a16:creationId xmlns:a16="http://schemas.microsoft.com/office/drawing/2014/main" id="{B3CFF293-97CD-3D5E-E207-1DE452C9E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89347"/>
          <a:stretch/>
        </p:blipFill>
        <p:spPr>
          <a:xfrm>
            <a:off x="4" y="6127431"/>
            <a:ext cx="12191996" cy="7305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64234A-87A5-3F4B-B109-D27377458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8"/>
          <a:stretch/>
        </p:blipFill>
        <p:spPr>
          <a:xfrm>
            <a:off x="0" y="0"/>
            <a:ext cx="12192000" cy="5990906"/>
          </a:xfrm>
          <a:prstGeom prst="rect">
            <a:avLst/>
          </a:prstGeom>
        </p:spPr>
      </p:pic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C4F23CB8-1DB8-0C4C-9438-0D5C0A39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51" y="136525"/>
            <a:ext cx="10515600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slide header is 24 points is sentence case using Arial Bold font.</a:t>
            </a:r>
            <a:br>
              <a:rPr lang="en-US" dirty="0"/>
            </a:br>
            <a:r>
              <a:rPr lang="en-US" dirty="0"/>
              <a:t>Headers should be concise, two lines of text maximum.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BDE73-8A33-F86B-FC24-4FA9E1E00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096" y="6356349"/>
            <a:ext cx="7747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rgbClr val="33619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3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728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4B505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B50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B505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50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50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11" Type="http://schemas.openxmlformats.org/officeDocument/2006/relationships/image" Target="../media/image55.tmp"/><Relationship Id="rId5" Type="http://schemas.openxmlformats.org/officeDocument/2006/relationships/image" Target="../media/image49.jpeg"/><Relationship Id="rId10" Type="http://schemas.openxmlformats.org/officeDocument/2006/relationships/image" Target="../media/image54.tmp"/><Relationship Id="rId4" Type="http://schemas.openxmlformats.org/officeDocument/2006/relationships/image" Target="../media/image48.jpeg"/><Relationship Id="rId9" Type="http://schemas.openxmlformats.org/officeDocument/2006/relationships/image" Target="../media/image53.tm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E7916F-E832-6552-FCB7-DDDBECF5E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434" y="2562725"/>
            <a:ext cx="11008435" cy="1065456"/>
          </a:xfrm>
        </p:spPr>
        <p:txBody>
          <a:bodyPr/>
          <a:lstStyle/>
          <a:p>
            <a:r>
              <a:rPr lang="en-US" sz="5000" dirty="0"/>
              <a:t>Physician Advocacy and its Impact on Health Policy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2A62DA-4FE6-F59C-D382-1D627B31F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434" y="3681571"/>
            <a:ext cx="10219765" cy="11402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b="1" i="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b="1" i="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i="0" dirty="0">
                <a:solidFill>
                  <a:srgbClr val="002060"/>
                </a:solidFill>
              </a:rPr>
              <a:t>Sean Neal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Vice President, Advocacy &amp; Political Affairs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0" dirty="0">
                <a:solidFill>
                  <a:srgbClr val="002060"/>
                </a:solidFill>
              </a:rPr>
              <a:t>American Osteopathic Association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2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Bills Face Numerous Obstacles to Passage in Congress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A94CF-1342-7FE0-C884-33A396D4D89D}"/>
              </a:ext>
            </a:extLst>
          </p:cNvPr>
          <p:cNvGrpSpPr>
            <a:grpSpLocks noChangeAspect="1"/>
          </p:cNvGrpSpPr>
          <p:nvPr/>
        </p:nvGrpSpPr>
        <p:grpSpPr>
          <a:xfrm>
            <a:off x="2286562" y="1351321"/>
            <a:ext cx="7400140" cy="3474538"/>
            <a:chOff x="204002" y="1476174"/>
            <a:chExt cx="8318333" cy="3905652"/>
          </a:xfrm>
        </p:grpSpPr>
        <p:sp>
          <p:nvSpPr>
            <p:cNvPr id="3" name="Right Arrow 6">
              <a:extLst>
                <a:ext uri="{FF2B5EF4-FFF2-40B4-BE49-F238E27FC236}">
                  <a16:creationId xmlns:a16="http://schemas.microsoft.com/office/drawing/2014/main" id="{8B1DBD83-73AA-A428-FF31-F58E8CE7DA28}"/>
                </a:ext>
              </a:extLst>
            </p:cNvPr>
            <p:cNvSpPr/>
            <p:nvPr/>
          </p:nvSpPr>
          <p:spPr>
            <a:xfrm rot="10800000">
              <a:off x="1448343" y="4146836"/>
              <a:ext cx="657225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" name="Right Arrow 7">
              <a:extLst>
                <a:ext uri="{FF2B5EF4-FFF2-40B4-BE49-F238E27FC236}">
                  <a16:creationId xmlns:a16="http://schemas.microsoft.com/office/drawing/2014/main" id="{316A8068-F6DE-66D7-0284-C2618010EEAA}"/>
                </a:ext>
              </a:extLst>
            </p:cNvPr>
            <p:cNvSpPr/>
            <p:nvPr/>
          </p:nvSpPr>
          <p:spPr>
            <a:xfrm rot="5400000">
              <a:off x="7562215" y="3258046"/>
              <a:ext cx="36576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7" name="Right Arrow 9">
              <a:extLst>
                <a:ext uri="{FF2B5EF4-FFF2-40B4-BE49-F238E27FC236}">
                  <a16:creationId xmlns:a16="http://schemas.microsoft.com/office/drawing/2014/main" id="{452184F7-CB3B-604C-EA71-21EAB7B0F780}"/>
                </a:ext>
              </a:extLst>
            </p:cNvPr>
            <p:cNvSpPr/>
            <p:nvPr/>
          </p:nvSpPr>
          <p:spPr>
            <a:xfrm>
              <a:off x="4316621" y="2397371"/>
              <a:ext cx="109728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8" name="Right Arrow 11">
              <a:extLst>
                <a:ext uri="{FF2B5EF4-FFF2-40B4-BE49-F238E27FC236}">
                  <a16:creationId xmlns:a16="http://schemas.microsoft.com/office/drawing/2014/main" id="{44E926CA-D523-F2CC-4EBE-CF2E1766A436}"/>
                </a:ext>
              </a:extLst>
            </p:cNvPr>
            <p:cNvSpPr/>
            <p:nvPr/>
          </p:nvSpPr>
          <p:spPr>
            <a:xfrm>
              <a:off x="6100312" y="2398959"/>
              <a:ext cx="109728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9" name="Right Arrow 12">
              <a:extLst>
                <a:ext uri="{FF2B5EF4-FFF2-40B4-BE49-F238E27FC236}">
                  <a16:creationId xmlns:a16="http://schemas.microsoft.com/office/drawing/2014/main" id="{F46949A8-ECBD-5D83-DE26-8685FB244C25}"/>
                </a:ext>
              </a:extLst>
            </p:cNvPr>
            <p:cNvSpPr/>
            <p:nvPr/>
          </p:nvSpPr>
          <p:spPr>
            <a:xfrm rot="10800000">
              <a:off x="2838866" y="4148423"/>
              <a:ext cx="109728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0" name="Right Arrow 13">
              <a:extLst>
                <a:ext uri="{FF2B5EF4-FFF2-40B4-BE49-F238E27FC236}">
                  <a16:creationId xmlns:a16="http://schemas.microsoft.com/office/drawing/2014/main" id="{2CFCAECD-E478-5ECC-0661-AA2462F294F2}"/>
                </a:ext>
              </a:extLst>
            </p:cNvPr>
            <p:cNvSpPr/>
            <p:nvPr/>
          </p:nvSpPr>
          <p:spPr>
            <a:xfrm>
              <a:off x="2526110" y="2398959"/>
              <a:ext cx="109728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600" dirty="0">
                <a:latin typeface="+mj-lt"/>
              </a:endParaRPr>
            </a:p>
          </p:txBody>
        </p:sp>
        <p:sp>
          <p:nvSpPr>
            <p:cNvPr id="11" name="Right Arrow 14">
              <a:extLst>
                <a:ext uri="{FF2B5EF4-FFF2-40B4-BE49-F238E27FC236}">
                  <a16:creationId xmlns:a16="http://schemas.microsoft.com/office/drawing/2014/main" id="{81469EF8-4A8E-DE11-CF9B-02E66E50E8A8}"/>
                </a:ext>
              </a:extLst>
            </p:cNvPr>
            <p:cNvSpPr/>
            <p:nvPr/>
          </p:nvSpPr>
          <p:spPr>
            <a:xfrm rot="10800000">
              <a:off x="4640488" y="4146836"/>
              <a:ext cx="109728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Right Arrow 15">
              <a:extLst>
                <a:ext uri="{FF2B5EF4-FFF2-40B4-BE49-F238E27FC236}">
                  <a16:creationId xmlns:a16="http://schemas.microsoft.com/office/drawing/2014/main" id="{76020348-A443-B9D1-19FC-74F125260C75}"/>
                </a:ext>
              </a:extLst>
            </p:cNvPr>
            <p:cNvSpPr/>
            <p:nvPr/>
          </p:nvSpPr>
          <p:spPr>
            <a:xfrm rot="10800000">
              <a:off x="6438935" y="4146836"/>
              <a:ext cx="1097280" cy="182880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rgbClr val="FFFFFF"/>
                </a:solidFill>
                <a:latin typeface="+mj-lt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67CB9F-558B-289D-3986-C7DC7AFB7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5095" y="1658205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DF971B6-CEA2-D57F-E203-411F92B468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0426" y="1658205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06DBF1-3857-8E72-8003-141C1997E8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5695" y="1658205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D41E819-7DF8-D47B-4810-75F354B38E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5576" y="4481543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3951DDC-4568-2204-E50C-A35012898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5695" y="4481543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A8C5E5-9871-3276-F31E-85CA98F0E8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0426" y="4481543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0D5EDD0-A62F-F6BA-3C46-4EBA498525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5095" y="4481543"/>
              <a:ext cx="0" cy="64008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8478A6-722F-F296-C434-86D50B618FEA}"/>
                </a:ext>
              </a:extLst>
            </p:cNvPr>
            <p:cNvSpPr/>
            <p:nvPr/>
          </p:nvSpPr>
          <p:spPr>
            <a:xfrm>
              <a:off x="3696595" y="2071299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470953E-26FC-014F-E192-57C2C3CCE52F}"/>
                </a:ext>
              </a:extLst>
            </p:cNvPr>
            <p:cNvSpPr/>
            <p:nvPr/>
          </p:nvSpPr>
          <p:spPr>
            <a:xfrm>
              <a:off x="5501326" y="2071299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01C461-5382-6703-6A67-1E59E2AB8706}"/>
                </a:ext>
              </a:extLst>
            </p:cNvPr>
            <p:cNvSpPr/>
            <p:nvPr/>
          </p:nvSpPr>
          <p:spPr>
            <a:xfrm>
              <a:off x="7325995" y="2071299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5F4F4C-1B31-22F3-AA6C-338587B5A227}"/>
                </a:ext>
              </a:extLst>
            </p:cNvPr>
            <p:cNvSpPr/>
            <p:nvPr/>
          </p:nvSpPr>
          <p:spPr>
            <a:xfrm>
              <a:off x="1916476" y="2069711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5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5356376D-8798-E2AE-7791-5FEE43E54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455" y="1488614"/>
              <a:ext cx="1554480" cy="45720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b="1" dirty="0">
                  <a:solidFill>
                    <a:schemeClr val="bg1"/>
                  </a:solidFill>
                  <a:latin typeface="+mj-lt"/>
                </a:rPr>
                <a:t>Bill is ignored by full committee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C49B2BDD-BA88-10CF-C65F-07A5568CD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186" y="1476174"/>
              <a:ext cx="1554480" cy="45720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b="1" dirty="0">
                  <a:solidFill>
                    <a:schemeClr val="bg1"/>
                  </a:solidFill>
                  <a:latin typeface="+mj-lt"/>
                </a:rPr>
                <a:t>Bill fails passage in subcommittee vote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FD5F7BA0-F37A-34F2-B99F-1B697D9FF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7855" y="1476174"/>
              <a:ext cx="1554480" cy="45720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b="1" dirty="0">
                  <a:solidFill>
                    <a:schemeClr val="bg1"/>
                  </a:solidFill>
                  <a:latin typeface="+mj-lt"/>
                </a:rPr>
                <a:t>Bill fails passage in full committee vote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5744BE7A-230A-F057-69F0-C09F4AAA0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3005" y="4732222"/>
              <a:ext cx="1593178" cy="64008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900" b="1" dirty="0">
                  <a:solidFill>
                    <a:schemeClr val="bg1"/>
                  </a:solidFill>
                  <a:latin typeface="+mj-lt"/>
                </a:rPr>
                <a:t>Senate majority leader/</a:t>
              </a:r>
            </a:p>
            <a:p>
              <a:pPr algn="ctr" eaLnBrk="1" hangingPunct="1">
                <a:defRPr/>
              </a:pPr>
              <a:r>
                <a:rPr lang="en-US" altLang="en-US" sz="900" b="1" dirty="0">
                  <a:solidFill>
                    <a:schemeClr val="bg1"/>
                  </a:solidFill>
                  <a:latin typeface="+mj-lt"/>
                </a:rPr>
                <a:t>House speaker declines to put bill on calendar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5B463347-A65A-C68D-1DD0-EF57E1F8AB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186" y="4741746"/>
              <a:ext cx="1554480" cy="64008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b="1" dirty="0">
                  <a:solidFill>
                    <a:schemeClr val="bg1"/>
                  </a:solidFill>
                  <a:latin typeface="+mj-lt"/>
                </a:rPr>
                <a:t>In the Senate, bills can be filibustered during debate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229CAA11-D7B0-5C2C-5FE8-4AE9DFD9C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455" y="4740158"/>
              <a:ext cx="1554480" cy="64008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900" b="1" dirty="0">
                  <a:solidFill>
                    <a:schemeClr val="bg1"/>
                  </a:solidFill>
                  <a:latin typeface="+mj-lt"/>
                </a:rPr>
                <a:t>“</a:t>
              </a:r>
              <a:r>
                <a:rPr lang="en-US" altLang="ja-JP" sz="900" b="1" dirty="0">
                  <a:solidFill>
                    <a:schemeClr val="bg1"/>
                  </a:solidFill>
                  <a:latin typeface="+mj-lt"/>
                </a:rPr>
                <a:t>Poison pill</a:t>
              </a:r>
              <a:r>
                <a:rPr lang="ja-JP" altLang="en-US" sz="900" b="1" dirty="0">
                  <a:solidFill>
                    <a:schemeClr val="bg1"/>
                  </a:solidFill>
                  <a:latin typeface="+mj-lt"/>
                </a:rPr>
                <a:t>”</a:t>
              </a:r>
              <a:r>
                <a:rPr lang="en-US" altLang="ja-JP" sz="900" b="1" dirty="0">
                  <a:solidFill>
                    <a:schemeClr val="bg1"/>
                  </a:solidFill>
                  <a:latin typeface="+mj-lt"/>
                </a:rPr>
                <a:t> amendments can sabotage final passage</a:t>
              </a:r>
              <a:endParaRPr lang="en-US" altLang="en-US" sz="9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82B2F95-FAAF-D8D6-F298-DC68C99D8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336" y="4741746"/>
              <a:ext cx="1554480" cy="64008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lIns="45720" tIns="91440" rIns="4572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b="1" dirty="0">
                  <a:solidFill>
                    <a:schemeClr val="bg1"/>
                  </a:solidFill>
                  <a:latin typeface="+mj-lt"/>
                </a:rPr>
                <a:t>Bill fails final vote in full chamber</a:t>
              </a:r>
            </a:p>
          </p:txBody>
        </p:sp>
        <p:sp>
          <p:nvSpPr>
            <p:cNvPr id="31" name="TextBox 51">
              <a:extLst>
                <a:ext uri="{FF2B5EF4-FFF2-40B4-BE49-F238E27FC236}">
                  <a16:creationId xmlns:a16="http://schemas.microsoft.com/office/drawing/2014/main" id="{228321EE-7414-CF93-72C3-02F8D696A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7701" y="2905406"/>
              <a:ext cx="1555750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Introduced in House/Senate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5BF3F85-8E8D-E9BE-58CD-A7DFD2559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614" y="2885686"/>
              <a:ext cx="1554162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Sent to committee</a:t>
              </a:r>
            </a:p>
          </p:txBody>
        </p:sp>
        <p:sp>
          <p:nvSpPr>
            <p:cNvPr id="33" name="TextBox 68">
              <a:extLst>
                <a:ext uri="{FF2B5EF4-FFF2-40B4-BE49-F238E27FC236}">
                  <a16:creationId xmlns:a16="http://schemas.microsoft.com/office/drawing/2014/main" id="{71FF16CD-893B-F86B-D3D5-9E2582212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2551" y="2884099"/>
              <a:ext cx="1555750" cy="274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Sent to subcommittee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6AC106D-2CE3-4B61-5CD7-0584E83EB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7701" y="3525869"/>
              <a:ext cx="1555750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Full House/Senate vote</a:t>
              </a:r>
            </a:p>
          </p:txBody>
        </p:sp>
        <p:sp>
          <p:nvSpPr>
            <p:cNvPr id="35" name="TextBox 65">
              <a:extLst>
                <a:ext uri="{FF2B5EF4-FFF2-40B4-BE49-F238E27FC236}">
                  <a16:creationId xmlns:a16="http://schemas.microsoft.com/office/drawing/2014/main" id="{69E56751-BAD6-0414-762C-A047FA2E9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002" y="3385082"/>
              <a:ext cx="1346380" cy="46705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Process repeats </a:t>
              </a:r>
            </a:p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in other chamber</a:t>
              </a:r>
            </a:p>
          </p:txBody>
        </p:sp>
        <p:sp>
          <p:nvSpPr>
            <p:cNvPr id="36" name="TextBox 69">
              <a:extLst>
                <a:ext uri="{FF2B5EF4-FFF2-40B4-BE49-F238E27FC236}">
                  <a16:creationId xmlns:a16="http://schemas.microsoft.com/office/drawing/2014/main" id="{91DF2B62-57A3-D0D4-5B37-4C2AC9C55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8014" y="2890449"/>
              <a:ext cx="1554163" cy="274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800">
                  <a:solidFill>
                    <a:schemeClr val="tx1"/>
                  </a:solidFill>
                  <a:latin typeface="Georg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>
                  <a:latin typeface="+mj-lt"/>
                </a:rPr>
                <a:t>Full committee vote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A3C454-CD7F-30DE-D31C-77F036506ECF}"/>
                </a:ext>
              </a:extLst>
            </p:cNvPr>
            <p:cNvSpPr/>
            <p:nvPr/>
          </p:nvSpPr>
          <p:spPr>
            <a:xfrm>
              <a:off x="5501326" y="3783044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BF5FF2-B12F-AF5A-9681-F75D51BD5EFA}"/>
                </a:ext>
              </a:extLst>
            </p:cNvPr>
            <p:cNvSpPr/>
            <p:nvPr/>
          </p:nvSpPr>
          <p:spPr>
            <a:xfrm>
              <a:off x="3696595" y="3784632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0A8CFC-5DC6-3807-6ACE-CC8111F1F8BC}"/>
                </a:ext>
              </a:extLst>
            </p:cNvPr>
            <p:cNvSpPr/>
            <p:nvPr/>
          </p:nvSpPr>
          <p:spPr>
            <a:xfrm>
              <a:off x="7325995" y="3783044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40" name="TextBox 70">
              <a:extLst>
                <a:ext uri="{FF2B5EF4-FFF2-40B4-BE49-F238E27FC236}">
                  <a16:creationId xmlns:a16="http://schemas.microsoft.com/office/drawing/2014/main" id="{56D64B53-1871-3C99-D9A3-AB1F67696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8014" y="3529044"/>
              <a:ext cx="1554162" cy="273050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800">
                  <a:solidFill>
                    <a:schemeClr val="tx1"/>
                  </a:solidFill>
                  <a:latin typeface="Georg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>
                  <a:latin typeface="+mj-lt"/>
                </a:rPr>
                <a:t>Placed on legislative calendar</a:t>
              </a:r>
            </a:p>
          </p:txBody>
        </p:sp>
        <p:sp>
          <p:nvSpPr>
            <p:cNvPr id="41" name="TextBox 72">
              <a:extLst>
                <a:ext uri="{FF2B5EF4-FFF2-40B4-BE49-F238E27FC236}">
                  <a16:creationId xmlns:a16="http://schemas.microsoft.com/office/drawing/2014/main" id="{032781EA-32EB-906E-6E53-317217598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345" y="3522694"/>
              <a:ext cx="1554163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Floor debate</a:t>
              </a:r>
            </a:p>
          </p:txBody>
        </p:sp>
        <p:sp>
          <p:nvSpPr>
            <p:cNvPr id="42" name="TextBox 71">
              <a:extLst>
                <a:ext uri="{FF2B5EF4-FFF2-40B4-BE49-F238E27FC236}">
                  <a16:creationId xmlns:a16="http://schemas.microsoft.com/office/drawing/2014/main" id="{688065A4-A6F9-7D4A-2C03-F31C9F2F5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614" y="3519519"/>
              <a:ext cx="1554162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050" dirty="0">
                  <a:latin typeface="+mj-lt"/>
                </a:rPr>
                <a:t>Amended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00AD62-C53A-9B71-D311-20D60464C815}"/>
                </a:ext>
              </a:extLst>
            </p:cNvPr>
            <p:cNvSpPr/>
            <p:nvPr/>
          </p:nvSpPr>
          <p:spPr>
            <a:xfrm>
              <a:off x="1916476" y="3786219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84F1F70-17A2-87EC-66B5-030B55C0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996065" y="2160263"/>
              <a:ext cx="679023" cy="679023"/>
            </a:xfrm>
            <a:prstGeom prst="rect">
              <a:avLst/>
            </a:prstGeom>
            <a:noFill/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B22373-C922-8C47-6AB6-967B9C6A9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5587490" y="2097577"/>
              <a:ext cx="665872" cy="665872"/>
            </a:xfrm>
            <a:prstGeom prst="rect">
              <a:avLst/>
            </a:prstGeom>
            <a:noFill/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682DA5E-F76B-2B73-63CF-3DF844132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7452482" y="3902162"/>
              <a:ext cx="585227" cy="58522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7513FD3-AFBB-D8B2-EEC6-B0CC1B323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5553223" y="3747971"/>
              <a:ext cx="734406" cy="723051"/>
            </a:xfrm>
            <a:prstGeom prst="rect">
              <a:avLst/>
            </a:prstGeom>
            <a:noFill/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2B75F0E-2ACF-0FFC-29A3-3DB55143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3858559" y="3923336"/>
              <a:ext cx="536246" cy="536246"/>
            </a:xfrm>
            <a:prstGeom prst="rect">
              <a:avLst/>
            </a:prstGeom>
            <a:noFill/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6E3DF2B-3227-520A-AE7B-02E3F376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2016837" y="3885235"/>
              <a:ext cx="637479" cy="637479"/>
            </a:xfrm>
            <a:prstGeom prst="rect">
              <a:avLst/>
            </a:prstGeom>
            <a:noFill/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D992ED-B348-2EAB-8544-D0A147912425}"/>
                </a:ext>
              </a:extLst>
            </p:cNvPr>
            <p:cNvSpPr/>
            <p:nvPr/>
          </p:nvSpPr>
          <p:spPr>
            <a:xfrm>
              <a:off x="458083" y="3811155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5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B28260C-E791-21B4-66B4-E6D9FF45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>
              <a:off x="542718" y="3896783"/>
              <a:ext cx="671230" cy="671230"/>
            </a:xfrm>
            <a:prstGeom prst="ellipse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8BD53C-2D4D-8D6F-F231-F8F727FA38C7}"/>
                </a:ext>
              </a:extLst>
            </p:cNvPr>
            <p:cNvGrpSpPr/>
            <p:nvPr/>
          </p:nvGrpSpPr>
          <p:grpSpPr>
            <a:xfrm>
              <a:off x="3779146" y="2152447"/>
              <a:ext cx="673099" cy="673099"/>
              <a:chOff x="3804511" y="2414710"/>
              <a:chExt cx="673099" cy="673099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83E8B42-EEE5-4E82-0451-95E30EDE1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grayscl/>
              </a:blip>
              <a:stretch>
                <a:fillRect/>
              </a:stretch>
            </p:blipFill>
            <p:spPr>
              <a:xfrm>
                <a:off x="3804511" y="2414710"/>
                <a:ext cx="673099" cy="673099"/>
              </a:xfrm>
              <a:prstGeom prst="rect">
                <a:avLst/>
              </a:prstGeom>
              <a:noFill/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5BE6A44A-EF57-52DE-B0AF-8ADE51C0A2B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0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788" y="2588414"/>
                <a:ext cx="18288" cy="73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8B3AC77-F224-5C22-CEB6-D74873B7EABA}"/>
                </a:ext>
              </a:extLst>
            </p:cNvPr>
            <p:cNvGrpSpPr/>
            <p:nvPr/>
          </p:nvGrpSpPr>
          <p:grpSpPr>
            <a:xfrm>
              <a:off x="7408546" y="2152447"/>
              <a:ext cx="673099" cy="673099"/>
              <a:chOff x="7391083" y="2414710"/>
              <a:chExt cx="673099" cy="673099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9137FA1-C304-7EBA-213D-D3FBA1911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grayscl/>
              </a:blip>
              <a:stretch>
                <a:fillRect/>
              </a:stretch>
            </p:blipFill>
            <p:spPr>
              <a:xfrm>
                <a:off x="7391083" y="2414710"/>
                <a:ext cx="673099" cy="673099"/>
              </a:xfrm>
              <a:prstGeom prst="rect">
                <a:avLst/>
              </a:prstGeom>
              <a:noFill/>
            </p:spPr>
          </p:pic>
          <p:pic>
            <p:nvPicPr>
              <p:cNvPr id="55" name="Picture 2">
                <a:extLst>
                  <a:ext uri="{FF2B5EF4-FFF2-40B4-BE49-F238E27FC236}">
                    <a16:creationId xmlns:a16="http://schemas.microsoft.com/office/drawing/2014/main" id="{F141806F-557A-9A17-B219-DC0A705C5A8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0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6489" y="2588599"/>
                <a:ext cx="18288" cy="73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Rounded Rectangle 61">
            <a:extLst>
              <a:ext uri="{FF2B5EF4-FFF2-40B4-BE49-F238E27FC236}">
                <a16:creationId xmlns:a16="http://schemas.microsoft.com/office/drawing/2014/main" id="{E8428B07-75AA-9CB5-6535-7ABB01E8B864}"/>
              </a:ext>
            </a:extLst>
          </p:cNvPr>
          <p:cNvSpPr/>
          <p:nvPr/>
        </p:nvSpPr>
        <p:spPr>
          <a:xfrm>
            <a:off x="984198" y="5001699"/>
            <a:ext cx="10796595" cy="839404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91440" rtlCol="0" anchor="t">
            <a:no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lang="en-US" altLang="en-US" sz="12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Note </a:t>
            </a:r>
          </a:p>
          <a:p>
            <a:pPr marL="169863" indent="-115888" fontAlgn="base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The Senate relies on unanimous consent to operate efficiently; therefore, individual senators have the power to delay or prevent a bill’s passage by creating additional procedural hurdles, including filibusters</a:t>
            </a:r>
            <a:endParaRPr lang="en-US" altLang="en-US" sz="1400" dirty="0">
              <a:latin typeface="+mj-lt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6784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Bills Continue to Face Hurdles After Passage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EDA95F-3AC3-56F3-5B50-8B5C97B5CDA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639" y="1353648"/>
            <a:ext cx="8880561" cy="3797689"/>
            <a:chOff x="733207" y="1886789"/>
            <a:chExt cx="7488379" cy="3202336"/>
          </a:xfrm>
        </p:grpSpPr>
        <p:sp>
          <p:nvSpPr>
            <p:cNvPr id="3" name="Right Arrow 6">
              <a:extLst>
                <a:ext uri="{FF2B5EF4-FFF2-40B4-BE49-F238E27FC236}">
                  <a16:creationId xmlns:a16="http://schemas.microsoft.com/office/drawing/2014/main" id="{80CB5D3F-62B9-9C10-238F-3BD16E1C7A83}"/>
                </a:ext>
              </a:extLst>
            </p:cNvPr>
            <p:cNvSpPr/>
            <p:nvPr/>
          </p:nvSpPr>
          <p:spPr>
            <a:xfrm>
              <a:off x="3493820" y="3128066"/>
              <a:ext cx="1097280" cy="182880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6" name="Right Arrow 7">
              <a:extLst>
                <a:ext uri="{FF2B5EF4-FFF2-40B4-BE49-F238E27FC236}">
                  <a16:creationId xmlns:a16="http://schemas.microsoft.com/office/drawing/2014/main" id="{58CED436-3D0C-0FF9-A547-43EA6FECB85F}"/>
                </a:ext>
              </a:extLst>
            </p:cNvPr>
            <p:cNvSpPr/>
            <p:nvPr/>
          </p:nvSpPr>
          <p:spPr>
            <a:xfrm>
              <a:off x="1703309" y="3129654"/>
              <a:ext cx="1097280" cy="182880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00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BEA8439-F874-6BEF-6332-EF0E7241A2FF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5445762" y="3264988"/>
              <a:ext cx="671641" cy="1025074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0914FBE-DB47-350B-DF73-B9522AD83E7E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5445762" y="2299913"/>
              <a:ext cx="671641" cy="96507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54C9FC9-27CD-3425-4373-0AD17BA6DDE7}"/>
                </a:ext>
              </a:extLst>
            </p:cNvPr>
            <p:cNvSpPr/>
            <p:nvPr/>
          </p:nvSpPr>
          <p:spPr>
            <a:xfrm>
              <a:off x="2891222" y="2801994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0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90C419-A00F-AAEF-66BD-27005085946B}"/>
                </a:ext>
              </a:extLst>
            </p:cNvPr>
            <p:cNvSpPr/>
            <p:nvPr/>
          </p:nvSpPr>
          <p:spPr>
            <a:xfrm>
              <a:off x="4671381" y="2801994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0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E67BC84-B4EA-A9C1-B1F5-71D847F57842}"/>
                </a:ext>
              </a:extLst>
            </p:cNvPr>
            <p:cNvSpPr/>
            <p:nvPr/>
          </p:nvSpPr>
          <p:spPr>
            <a:xfrm>
              <a:off x="1091188" y="2800406"/>
              <a:ext cx="838200" cy="838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en-US" sz="1000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F5D7D10-187E-CFB3-0766-3309A3D6F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5101" y="4414518"/>
              <a:ext cx="2171046" cy="674607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tIns="9144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200" b="1" dirty="0">
                  <a:solidFill>
                    <a:schemeClr val="bg1"/>
                  </a:solidFill>
                  <a:latin typeface="+mj-lt"/>
                </a:rPr>
                <a:t>President vetoes a bill;</a:t>
              </a:r>
            </a:p>
            <a:p>
              <a:pPr algn="ctr">
                <a:defRPr/>
              </a:pPr>
              <a:r>
                <a:rPr lang="en-US" altLang="en-US" sz="1200" b="1" dirty="0">
                  <a:solidFill>
                    <a:schemeClr val="bg1"/>
                  </a:solidFill>
                  <a:latin typeface="+mj-lt"/>
                </a:rPr>
                <a:t>Congress can override veto with a 2/3 vote in each chamber</a:t>
              </a:r>
            </a:p>
          </p:txBody>
        </p:sp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C9A7F4B8-B070-8A7E-1E4D-8234A0339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310" y="3616247"/>
              <a:ext cx="2303276" cy="82296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tIns="9144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200" b="1" dirty="0">
                  <a:solidFill>
                    <a:schemeClr val="bg1"/>
                  </a:solidFill>
                  <a:latin typeface="+mj-lt"/>
                </a:rPr>
                <a:t>A president can write executive orders or signing statements that prevent a law from being enforced as originally intended</a:t>
              </a:r>
            </a:p>
          </p:txBody>
        </p:sp>
        <p:sp>
          <p:nvSpPr>
            <p:cNvPr id="14" name="TextBox 45">
              <a:extLst>
                <a:ext uri="{FF2B5EF4-FFF2-40B4-BE49-F238E27FC236}">
                  <a16:creationId xmlns:a16="http://schemas.microsoft.com/office/drawing/2014/main" id="{57BBC6A1-AEE5-7836-0862-A95D92883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310" y="2187874"/>
              <a:ext cx="2303276" cy="822960"/>
            </a:xfrm>
            <a:prstGeom prst="roundRect">
              <a:avLst/>
            </a:prstGeom>
            <a:solidFill>
              <a:srgbClr val="000066"/>
            </a:solidFill>
            <a:ln w="25400">
              <a:noFill/>
              <a:prstDash val="solid"/>
              <a:miter lim="800000"/>
              <a:headEnd/>
              <a:tailEnd/>
            </a:ln>
          </p:spPr>
          <p:txBody>
            <a:bodyPr tIns="91440" bIns="91440" anchor="ctr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200" b="1" dirty="0">
                  <a:solidFill>
                    <a:schemeClr val="bg1"/>
                  </a:solidFill>
                  <a:latin typeface="+mj-lt"/>
                </a:rPr>
                <a:t>Federal judges can prevent the enforcement of laws by issuing injunctions and can also strike down laws as unconstitutional</a:t>
              </a:r>
            </a:p>
          </p:txBody>
        </p:sp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F4904FA8-12AC-C1D8-DCBD-4E83D75F0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1178" y="3641330"/>
              <a:ext cx="1554162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dirty="0">
                  <a:latin typeface="+mj-lt"/>
                </a:rPr>
                <a:t>Signed by president</a:t>
              </a:r>
            </a:p>
          </p:txBody>
        </p:sp>
        <p:sp>
          <p:nvSpPr>
            <p:cNvPr id="16" name="TextBox 68">
              <a:extLst>
                <a:ext uri="{FF2B5EF4-FFF2-40B4-BE49-F238E27FC236}">
                  <a16:creationId xmlns:a16="http://schemas.microsoft.com/office/drawing/2014/main" id="{A69D5471-D230-3DC6-7783-8D509A95C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606" y="3641331"/>
              <a:ext cx="1555750" cy="274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dirty="0">
                  <a:latin typeface="+mj-lt"/>
                </a:rPr>
                <a:t>Enacted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69DE8CC-CE1F-80D5-FF92-D584FA5A5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766739" y="2925476"/>
              <a:ext cx="679023" cy="6790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D1681F-74EF-C3DB-0858-F612998C6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181236" y="2897128"/>
              <a:ext cx="671230" cy="671230"/>
            </a:xfrm>
            <a:prstGeom prst="ellipse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D077E5-08A8-6184-7CAF-AB57506B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2996019" y="2850635"/>
              <a:ext cx="692641" cy="692641"/>
            </a:xfrm>
            <a:prstGeom prst="rect">
              <a:avLst/>
            </a:prstGeom>
          </p:spPr>
        </p:pic>
        <p:sp>
          <p:nvSpPr>
            <p:cNvPr id="20" name="TextBox 67">
              <a:extLst>
                <a:ext uri="{FF2B5EF4-FFF2-40B4-BE49-F238E27FC236}">
                  <a16:creationId xmlns:a16="http://schemas.microsoft.com/office/drawing/2014/main" id="{CE6A0242-BE18-344E-35EC-C860F252D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207" y="3641330"/>
              <a:ext cx="1554162" cy="274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dirty="0">
                  <a:latin typeface="+mj-lt"/>
                </a:rPr>
                <a:t>Passes Congress</a:t>
              </a:r>
            </a:p>
          </p:txBody>
        </p:sp>
        <p:cxnSp>
          <p:nvCxnSpPr>
            <p:cNvPr id="21" name="Curved Connector 24">
              <a:extLst>
                <a:ext uri="{FF2B5EF4-FFF2-40B4-BE49-F238E27FC236}">
                  <a16:creationId xmlns:a16="http://schemas.microsoft.com/office/drawing/2014/main" id="{55B65BBA-C6C0-FA56-D058-9E564BC46F7F}"/>
                </a:ext>
              </a:extLst>
            </p:cNvPr>
            <p:cNvCxnSpPr>
              <a:stCxn id="15" idx="2"/>
              <a:endCxn id="20" idx="2"/>
            </p:cNvCxnSpPr>
            <p:nvPr/>
          </p:nvCxnSpPr>
          <p:spPr>
            <a:xfrm rot="5400000">
              <a:off x="2414274" y="3011983"/>
              <a:ext cx="12700" cy="1807971"/>
            </a:xfrm>
            <a:prstGeom prst="curvedConnector3">
              <a:avLst>
                <a:gd name="adj1" fmla="val 2925016"/>
              </a:avLst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68">
              <a:extLst>
                <a:ext uri="{FF2B5EF4-FFF2-40B4-BE49-F238E27FC236}">
                  <a16:creationId xmlns:a16="http://schemas.microsoft.com/office/drawing/2014/main" id="{24531040-3A81-4818-1F2B-D29EBF1C7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2074" y="1886789"/>
              <a:ext cx="1555750" cy="274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600" b="1" dirty="0">
                  <a:latin typeface="+mj-lt"/>
                </a:rPr>
                <a:t>The Courts</a:t>
              </a:r>
            </a:p>
          </p:txBody>
        </p:sp>
        <p:sp>
          <p:nvSpPr>
            <p:cNvPr id="23" name="TextBox 68">
              <a:extLst>
                <a:ext uri="{FF2B5EF4-FFF2-40B4-BE49-F238E27FC236}">
                  <a16:creationId xmlns:a16="http://schemas.microsoft.com/office/drawing/2014/main" id="{D6E0CBAC-8E75-D3D0-B518-07D2E233A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2074" y="3332500"/>
              <a:ext cx="1555750" cy="274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600" b="1" dirty="0">
                  <a:latin typeface="+mj-lt"/>
                </a:rPr>
                <a:t>Executive interpretation</a:t>
              </a:r>
            </a:p>
          </p:txBody>
        </p:sp>
      </p:grp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1332339B-A0C9-A977-FBD2-6466F67E0BCC}"/>
              </a:ext>
            </a:extLst>
          </p:cNvPr>
          <p:cNvSpPr/>
          <p:nvPr/>
        </p:nvSpPr>
        <p:spPr>
          <a:xfrm>
            <a:off x="1472235" y="5300797"/>
            <a:ext cx="9363154" cy="661175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91440" rtlCol="0" anchor="t">
            <a:no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lang="en-US" altLang="en-US" sz="1200" cap="all" spc="200" dirty="0">
                <a:solidFill>
                  <a:schemeClr val="accent1">
                    <a:lumMod val="75000"/>
                  </a:schemeClr>
                </a:solidFill>
              </a:rPr>
              <a:t>Note </a:t>
            </a:r>
          </a:p>
          <a:p>
            <a:pPr marL="169863" indent="-115888" fontAlgn="base"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 bill may pass both the House and Senate but still face enormous challenges, either before or after it is formally enacted.</a:t>
            </a:r>
          </a:p>
        </p:txBody>
      </p:sp>
    </p:spTree>
    <p:extLst>
      <p:ext uri="{BB962C8B-B14F-4D97-AF65-F5344CB8AC3E}">
        <p14:creationId xmlns:p14="http://schemas.microsoft.com/office/powerpoint/2010/main" val="398818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Keep Momentum Going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F8755D-43D5-FA34-40DB-43FEF2D03AC5}"/>
              </a:ext>
            </a:extLst>
          </p:cNvPr>
          <p:cNvGrpSpPr>
            <a:grpSpLocks/>
          </p:cNvGrpSpPr>
          <p:nvPr/>
        </p:nvGrpSpPr>
        <p:grpSpPr>
          <a:xfrm>
            <a:off x="2664182" y="2285999"/>
            <a:ext cx="6400799" cy="2902505"/>
            <a:chOff x="1167877" y="2214765"/>
            <a:chExt cx="5961020" cy="39656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0D55DF-F138-0F69-5379-5524C92D389F}"/>
                </a:ext>
              </a:extLst>
            </p:cNvPr>
            <p:cNvSpPr/>
            <p:nvPr/>
          </p:nvSpPr>
          <p:spPr>
            <a:xfrm>
              <a:off x="5548326" y="2236455"/>
              <a:ext cx="1379551" cy="33106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200" dirty="0">
                <a:latin typeface="+mj-lt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DE4EE5B-06F6-350E-0CBC-84C32429893A}"/>
                </a:ext>
              </a:extLst>
            </p:cNvPr>
            <p:cNvCxnSpPr/>
            <p:nvPr/>
          </p:nvCxnSpPr>
          <p:spPr>
            <a:xfrm flipV="1">
              <a:off x="3896088" y="2214765"/>
              <a:ext cx="0" cy="3336648"/>
            </a:xfrm>
            <a:prstGeom prst="straightConnector1">
              <a:avLst/>
            </a:prstGeom>
            <a:ln w="9525">
              <a:solidFill>
                <a:schemeClr val="bg2">
                  <a:lumMod val="9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34FEA9E-AD63-4FA6-808C-8122FBC89E14}"/>
                </a:ext>
              </a:extLst>
            </p:cNvPr>
            <p:cNvCxnSpPr/>
            <p:nvPr/>
          </p:nvCxnSpPr>
          <p:spPr>
            <a:xfrm flipV="1">
              <a:off x="5545501" y="2214765"/>
              <a:ext cx="0" cy="3336648"/>
            </a:xfrm>
            <a:prstGeom prst="straightConnector1">
              <a:avLst/>
            </a:prstGeom>
            <a:ln w="9525">
              <a:solidFill>
                <a:schemeClr val="bg2">
                  <a:lumMod val="9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57CC66-083D-FF5F-39F0-E6AD24E56EC0}"/>
                </a:ext>
              </a:extLst>
            </p:cNvPr>
            <p:cNvSpPr txBox="1"/>
            <p:nvPr/>
          </p:nvSpPr>
          <p:spPr>
            <a:xfrm>
              <a:off x="3434126" y="5549613"/>
              <a:ext cx="931862" cy="6307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dirty="0">
                  <a:latin typeface="+mj-lt"/>
                  <a:ea typeface="ＭＳ Ｐゴシック" charset="0"/>
                  <a:cs typeface="ＭＳ Ｐゴシック" charset="0"/>
                </a:rPr>
                <a:t>Start of campaign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03E1A0-CCC5-5C17-A9D1-932F1D4B6F30}"/>
                </a:ext>
              </a:extLst>
            </p:cNvPr>
            <p:cNvSpPr txBox="1"/>
            <p:nvPr/>
          </p:nvSpPr>
          <p:spPr>
            <a:xfrm>
              <a:off x="5081951" y="5548025"/>
              <a:ext cx="931862" cy="6307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dirty="0">
                  <a:latin typeface="+mj-lt"/>
                  <a:ea typeface="ＭＳ Ｐゴシック" charset="0"/>
                  <a:cs typeface="ＭＳ Ｐゴシック" charset="0"/>
                </a:rPr>
                <a:t>End of campaign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0651AE-4D47-6D04-CA16-90643E4EC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9328" y="2714338"/>
              <a:ext cx="1508417" cy="5617"/>
            </a:xfrm>
            <a:prstGeom prst="straightConnector1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  <a:prstDash val="solid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83E570-B8B8-1F49-01A6-54719E0D3A82}"/>
                </a:ext>
              </a:extLst>
            </p:cNvPr>
            <p:cNvSpPr txBox="1"/>
            <p:nvPr/>
          </p:nvSpPr>
          <p:spPr>
            <a:xfrm>
              <a:off x="6184617" y="4155058"/>
              <a:ext cx="766417" cy="50460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latin typeface="+mj-lt"/>
                  <a:ea typeface="ＭＳ Ｐゴシック" charset="0"/>
                  <a:cs typeface="ＭＳ Ｐゴシック" charset="0"/>
                </a:rPr>
                <a:t>Loss of engagement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4AFDE-937F-3C39-8466-44102CEAA789}"/>
                </a:ext>
              </a:extLst>
            </p:cNvPr>
            <p:cNvSpPr txBox="1"/>
            <p:nvPr/>
          </p:nvSpPr>
          <p:spPr>
            <a:xfrm>
              <a:off x="5575729" y="2240792"/>
              <a:ext cx="1358899" cy="50460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0" dirty="0">
                  <a:latin typeface="+mj-lt"/>
                  <a:ea typeface="ＭＳ Ｐゴシック" charset="0"/>
                  <a:cs typeface="ＭＳ Ｐゴシック" charset="0"/>
                </a:rPr>
                <a:t>Ideal continuous engagement</a:t>
              </a: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A35D30C1-4148-E920-60ED-B9C700CF621E}"/>
                </a:ext>
              </a:extLst>
            </p:cNvPr>
            <p:cNvSpPr/>
            <p:nvPr/>
          </p:nvSpPr>
          <p:spPr>
            <a:xfrm>
              <a:off x="5082849" y="2711779"/>
              <a:ext cx="1079863" cy="1860220"/>
            </a:xfrm>
            <a:custGeom>
              <a:avLst/>
              <a:gdLst>
                <a:gd name="connsiteX0" fmla="*/ 0 w 1079863"/>
                <a:gd name="connsiteY0" fmla="*/ 205592 h 1860221"/>
                <a:gd name="connsiteX1" fmla="*/ 113211 w 1079863"/>
                <a:gd name="connsiteY1" fmla="*/ 66255 h 1860221"/>
                <a:gd name="connsiteX2" fmla="*/ 287383 w 1079863"/>
                <a:gd name="connsiteY2" fmla="*/ 5295 h 1860221"/>
                <a:gd name="connsiteX3" fmla="*/ 487680 w 1079863"/>
                <a:gd name="connsiteY3" fmla="*/ 14004 h 1860221"/>
                <a:gd name="connsiteX4" fmla="*/ 635725 w 1079863"/>
                <a:gd name="connsiteY4" fmla="*/ 101090 h 1860221"/>
                <a:gd name="connsiteX5" fmla="*/ 705394 w 1079863"/>
                <a:gd name="connsiteY5" fmla="*/ 214301 h 1860221"/>
                <a:gd name="connsiteX6" fmla="*/ 775063 w 1079863"/>
                <a:gd name="connsiteY6" fmla="*/ 405890 h 1860221"/>
                <a:gd name="connsiteX7" fmla="*/ 862148 w 1079863"/>
                <a:gd name="connsiteY7" fmla="*/ 597478 h 1860221"/>
                <a:gd name="connsiteX8" fmla="*/ 949234 w 1079863"/>
                <a:gd name="connsiteY8" fmla="*/ 910987 h 1860221"/>
                <a:gd name="connsiteX9" fmla="*/ 992777 w 1079863"/>
                <a:gd name="connsiteY9" fmla="*/ 1207078 h 1860221"/>
                <a:gd name="connsiteX10" fmla="*/ 1045028 w 1079863"/>
                <a:gd name="connsiteY10" fmla="*/ 1616381 h 1860221"/>
                <a:gd name="connsiteX11" fmla="*/ 1062445 w 1079863"/>
                <a:gd name="connsiteY11" fmla="*/ 1773135 h 1860221"/>
                <a:gd name="connsiteX12" fmla="*/ 1079863 w 1079863"/>
                <a:gd name="connsiteY12" fmla="*/ 1860221 h 1860221"/>
                <a:gd name="connsiteX13" fmla="*/ 1079863 w 1079863"/>
                <a:gd name="connsiteY13" fmla="*/ 1860221 h 186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9863" h="1860221">
                  <a:moveTo>
                    <a:pt x="0" y="205592"/>
                  </a:moveTo>
                  <a:cubicBezTo>
                    <a:pt x="32657" y="152615"/>
                    <a:pt x="65314" y="99638"/>
                    <a:pt x="113211" y="66255"/>
                  </a:cubicBezTo>
                  <a:cubicBezTo>
                    <a:pt x="161108" y="32872"/>
                    <a:pt x="224972" y="14003"/>
                    <a:pt x="287383" y="5295"/>
                  </a:cubicBezTo>
                  <a:cubicBezTo>
                    <a:pt x="349795" y="-3414"/>
                    <a:pt x="429623" y="-1962"/>
                    <a:pt x="487680" y="14004"/>
                  </a:cubicBezTo>
                  <a:cubicBezTo>
                    <a:pt x="545737" y="29970"/>
                    <a:pt x="599439" y="67707"/>
                    <a:pt x="635725" y="101090"/>
                  </a:cubicBezTo>
                  <a:cubicBezTo>
                    <a:pt x="672011" y="134473"/>
                    <a:pt x="682171" y="163501"/>
                    <a:pt x="705394" y="214301"/>
                  </a:cubicBezTo>
                  <a:cubicBezTo>
                    <a:pt x="728617" y="265101"/>
                    <a:pt x="748937" y="342027"/>
                    <a:pt x="775063" y="405890"/>
                  </a:cubicBezTo>
                  <a:cubicBezTo>
                    <a:pt x="801189" y="469753"/>
                    <a:pt x="833120" y="513295"/>
                    <a:pt x="862148" y="597478"/>
                  </a:cubicBezTo>
                  <a:cubicBezTo>
                    <a:pt x="891177" y="681661"/>
                    <a:pt x="927463" y="809387"/>
                    <a:pt x="949234" y="910987"/>
                  </a:cubicBezTo>
                  <a:cubicBezTo>
                    <a:pt x="971006" y="1012587"/>
                    <a:pt x="976811" y="1089512"/>
                    <a:pt x="992777" y="1207078"/>
                  </a:cubicBezTo>
                  <a:cubicBezTo>
                    <a:pt x="1008743" y="1324644"/>
                    <a:pt x="1033417" y="1522038"/>
                    <a:pt x="1045028" y="1616381"/>
                  </a:cubicBezTo>
                  <a:cubicBezTo>
                    <a:pt x="1056639" y="1710724"/>
                    <a:pt x="1056639" y="1732495"/>
                    <a:pt x="1062445" y="1773135"/>
                  </a:cubicBezTo>
                  <a:cubicBezTo>
                    <a:pt x="1068251" y="1813775"/>
                    <a:pt x="1079863" y="1860221"/>
                    <a:pt x="1079863" y="1860221"/>
                  </a:cubicBezTo>
                  <a:lnTo>
                    <a:pt x="1079863" y="1860221"/>
                  </a:lnTo>
                </a:path>
              </a:pathLst>
            </a:custGeom>
            <a:noFill/>
            <a:ln w="317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>
                <a:latin typeface="+mj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CEFD5080-2FF9-AE73-DB24-26D51D4F2820}"/>
                </a:ext>
              </a:extLst>
            </p:cNvPr>
            <p:cNvSpPr/>
            <p:nvPr/>
          </p:nvSpPr>
          <p:spPr>
            <a:xfrm>
              <a:off x="6156979" y="4563292"/>
              <a:ext cx="766417" cy="123855"/>
            </a:xfrm>
            <a:custGeom>
              <a:avLst/>
              <a:gdLst>
                <a:gd name="connsiteX0" fmla="*/ 0 w 775062"/>
                <a:gd name="connsiteY0" fmla="*/ 0 h 123855"/>
                <a:gd name="connsiteX1" fmla="*/ 87085 w 775062"/>
                <a:gd name="connsiteY1" fmla="*/ 95795 h 123855"/>
                <a:gd name="connsiteX2" fmla="*/ 296091 w 775062"/>
                <a:gd name="connsiteY2" fmla="*/ 121920 h 123855"/>
                <a:gd name="connsiteX3" fmla="*/ 775062 w 775062"/>
                <a:gd name="connsiteY3" fmla="*/ 121920 h 123855"/>
                <a:gd name="connsiteX4" fmla="*/ 775062 w 775062"/>
                <a:gd name="connsiteY4" fmla="*/ 121920 h 12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62" h="123855">
                  <a:moveTo>
                    <a:pt x="0" y="0"/>
                  </a:moveTo>
                  <a:cubicBezTo>
                    <a:pt x="18868" y="37737"/>
                    <a:pt x="37737" y="75475"/>
                    <a:pt x="87085" y="95795"/>
                  </a:cubicBezTo>
                  <a:cubicBezTo>
                    <a:pt x="136433" y="116115"/>
                    <a:pt x="181428" y="117566"/>
                    <a:pt x="296091" y="121920"/>
                  </a:cubicBezTo>
                  <a:cubicBezTo>
                    <a:pt x="410754" y="126274"/>
                    <a:pt x="775062" y="121920"/>
                    <a:pt x="775062" y="121920"/>
                  </a:cubicBezTo>
                  <a:lnTo>
                    <a:pt x="775062" y="121920"/>
                  </a:lnTo>
                </a:path>
              </a:pathLst>
            </a:custGeom>
            <a:noFill/>
            <a:ln w="31750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>
                <a:latin typeface="+mj-lt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4ED9A546-872C-16A5-4BFE-12F85D3A2F19}"/>
                </a:ext>
              </a:extLst>
            </p:cNvPr>
            <p:cNvSpPr/>
            <p:nvPr/>
          </p:nvSpPr>
          <p:spPr>
            <a:xfrm>
              <a:off x="2019497" y="2919234"/>
              <a:ext cx="3065936" cy="1806075"/>
            </a:xfrm>
            <a:custGeom>
              <a:avLst/>
              <a:gdLst>
                <a:gd name="connsiteX0" fmla="*/ 1127940 w 1127940"/>
                <a:gd name="connsiteY0" fmla="*/ 0 h 1532094"/>
                <a:gd name="connsiteX1" fmla="*/ 27726 w 1127940"/>
                <a:gd name="connsiteY1" fmla="*/ 1442503 h 1532094"/>
                <a:gd name="connsiteX2" fmla="*/ 438473 w 1127940"/>
                <a:gd name="connsiteY2" fmla="*/ 1256689 h 1532094"/>
                <a:gd name="connsiteX0" fmla="*/ 1342393 w 1342393"/>
                <a:gd name="connsiteY0" fmla="*/ 0 h 1675484"/>
                <a:gd name="connsiteX1" fmla="*/ 242179 w 1342393"/>
                <a:gd name="connsiteY1" fmla="*/ 1442503 h 1675484"/>
                <a:gd name="connsiteX2" fmla="*/ 134603 w 1342393"/>
                <a:gd name="connsiteY2" fmla="*/ 1554969 h 1675484"/>
                <a:gd name="connsiteX0" fmla="*/ 2649863 w 2649863"/>
                <a:gd name="connsiteY0" fmla="*/ 0 h 1754991"/>
                <a:gd name="connsiteX1" fmla="*/ 1549649 w 2649863"/>
                <a:gd name="connsiteY1" fmla="*/ 1442503 h 1754991"/>
                <a:gd name="connsiteX2" fmla="*/ 33799 w 2649863"/>
                <a:gd name="connsiteY2" fmla="*/ 1662546 h 1754991"/>
                <a:gd name="connsiteX0" fmla="*/ 2616074 w 2616074"/>
                <a:gd name="connsiteY0" fmla="*/ 0 h 1670444"/>
                <a:gd name="connsiteX1" fmla="*/ 1515860 w 2616074"/>
                <a:gd name="connsiteY1" fmla="*/ 1442503 h 1670444"/>
                <a:gd name="connsiteX2" fmla="*/ 10 w 2616074"/>
                <a:gd name="connsiteY2" fmla="*/ 1662546 h 1670444"/>
                <a:gd name="connsiteX0" fmla="*/ 1550130 w 1550130"/>
                <a:gd name="connsiteY0" fmla="*/ 0 h 1630656"/>
                <a:gd name="connsiteX1" fmla="*/ 449916 w 1550130"/>
                <a:gd name="connsiteY1" fmla="*/ 1442503 h 1630656"/>
                <a:gd name="connsiteX2" fmla="*/ 51 w 1550130"/>
                <a:gd name="connsiteY2" fmla="*/ 1608758 h 1630656"/>
                <a:gd name="connsiteX0" fmla="*/ 1364485 w 1364485"/>
                <a:gd name="connsiteY0" fmla="*/ 0 h 1598773"/>
                <a:gd name="connsiteX1" fmla="*/ 264271 w 1364485"/>
                <a:gd name="connsiteY1" fmla="*/ 1442503 h 1598773"/>
                <a:gd name="connsiteX2" fmla="*/ 220 w 1364485"/>
                <a:gd name="connsiteY2" fmla="*/ 1554969 h 1598773"/>
                <a:gd name="connsiteX0" fmla="*/ 3065935 w 3065935"/>
                <a:gd name="connsiteY0" fmla="*/ 0 h 1804816"/>
                <a:gd name="connsiteX1" fmla="*/ 1965721 w 3065935"/>
                <a:gd name="connsiteY1" fmla="*/ 1442503 h 1804816"/>
                <a:gd name="connsiteX2" fmla="*/ 6 w 3065935"/>
                <a:gd name="connsiteY2" fmla="*/ 1804351 h 1804816"/>
                <a:gd name="connsiteX0" fmla="*/ 3065936 w 3065936"/>
                <a:gd name="connsiteY0" fmla="*/ 0 h 1806075"/>
                <a:gd name="connsiteX1" fmla="*/ 1794578 w 3065936"/>
                <a:gd name="connsiteY1" fmla="*/ 1510960 h 1806075"/>
                <a:gd name="connsiteX2" fmla="*/ 7 w 3065936"/>
                <a:gd name="connsiteY2" fmla="*/ 1804351 h 180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36" h="1806075">
                  <a:moveTo>
                    <a:pt x="3065936" y="0"/>
                  </a:moveTo>
                  <a:cubicBezTo>
                    <a:pt x="2573284" y="616527"/>
                    <a:pt x="2305566" y="1210235"/>
                    <a:pt x="1794578" y="1510960"/>
                  </a:cubicBezTo>
                  <a:cubicBezTo>
                    <a:pt x="1283590" y="1811685"/>
                    <a:pt x="-3660" y="1811278"/>
                    <a:pt x="7" y="1804351"/>
                  </a:cubicBezTo>
                </a:path>
              </a:pathLst>
            </a:custGeom>
            <a:noFill/>
            <a:ln w="31750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>
                <a:latin typeface="+mj-l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D8ECAB9-3E0B-187A-4329-99E1EF60CDCB}"/>
                </a:ext>
              </a:extLst>
            </p:cNvPr>
            <p:cNvCxnSpPr/>
            <p:nvPr/>
          </p:nvCxnSpPr>
          <p:spPr>
            <a:xfrm>
              <a:off x="2020182" y="2258603"/>
              <a:ext cx="0" cy="330433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67FC76-F3A1-B73C-0A00-C5453C2B63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0182" y="5562939"/>
              <a:ext cx="5108715" cy="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9FC007-0F5E-7DF0-B462-06A8271AE159}"/>
                </a:ext>
              </a:extLst>
            </p:cNvPr>
            <p:cNvSpPr txBox="1"/>
            <p:nvPr/>
          </p:nvSpPr>
          <p:spPr>
            <a:xfrm>
              <a:off x="1167877" y="3726032"/>
              <a:ext cx="808880" cy="883063"/>
            </a:xfrm>
            <a:prstGeom prst="rect">
              <a:avLst/>
            </a:prstGeom>
            <a:noFill/>
          </p:spPr>
          <p:txBody>
            <a:bodyPr wrap="square" lIns="45720" r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dirty="0">
                  <a:latin typeface="+mj-lt"/>
                  <a:ea typeface="ＭＳ Ｐゴシック" charset="0"/>
                  <a:cs typeface="ＭＳ Ｐゴシック" charset="0"/>
                </a:rPr>
                <a:t>Advocate activity level</a:t>
              </a:r>
            </a:p>
          </p:txBody>
        </p:sp>
      </p:grp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6C724CD2-BE70-35A9-3F7D-5E303D3ED325}"/>
              </a:ext>
            </a:extLst>
          </p:cNvPr>
          <p:cNvSpPr/>
          <p:nvPr/>
        </p:nvSpPr>
        <p:spPr>
          <a:xfrm>
            <a:off x="2436813" y="1600200"/>
            <a:ext cx="7315200" cy="3657600"/>
          </a:xfrm>
          <a:prstGeom prst="roundRect">
            <a:avLst>
              <a:gd name="adj" fmla="val 2245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B23AAD-CF81-B7B7-A79F-518C0F8E5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386" y="1764792"/>
            <a:ext cx="5760720" cy="26248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+mj-lt"/>
                <a:cs typeface="Arial" panose="020B0604020202020204" pitchFamily="34" charset="0"/>
              </a:rPr>
              <a:t>Advocacy Activity Level Over Time (Illustrative)</a:t>
            </a:r>
          </a:p>
        </p:txBody>
      </p:sp>
    </p:spTree>
    <p:extLst>
      <p:ext uri="{BB962C8B-B14F-4D97-AF65-F5344CB8AC3E}">
        <p14:creationId xmlns:p14="http://schemas.microsoft.com/office/powerpoint/2010/main" val="364563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Lack of Engagement?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93525922-760E-3012-F1D4-A1E8D9EE3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1152681"/>
            <a:ext cx="3770662" cy="4735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3F21AD-E9C1-59A2-2789-91FE78E3F9B5}"/>
              </a:ext>
            </a:extLst>
          </p:cNvPr>
          <p:cNvSpPr/>
          <p:nvPr/>
        </p:nvSpPr>
        <p:spPr>
          <a:xfrm>
            <a:off x="7376160" y="5396479"/>
            <a:ext cx="2246251" cy="49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TextBox 87">
            <a:extLst>
              <a:ext uri="{FF2B5EF4-FFF2-40B4-BE49-F238E27FC236}">
                <a16:creationId xmlns:a16="http://schemas.microsoft.com/office/drawing/2014/main" id="{92F05792-A38E-980C-5E6E-83F7D1387AE7}"/>
              </a:ext>
            </a:extLst>
          </p:cNvPr>
          <p:cNvSpPr txBox="1"/>
          <p:nvPr/>
        </p:nvSpPr>
        <p:spPr>
          <a:xfrm>
            <a:off x="1223910" y="2352087"/>
            <a:ext cx="3958623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87">
              <a:lnSpc>
                <a:spcPct val="150000"/>
              </a:lnSpc>
            </a:pPr>
            <a:r>
              <a:rPr lang="en-US" sz="2400" dirty="0">
                <a:solidFill>
                  <a:srgbClr val="262626"/>
                </a:solidFill>
                <a:latin typeface="+mj-lt"/>
              </a:rPr>
              <a:t>An opportunity for osteopathic physicians and medical students to engage where others are not.</a:t>
            </a:r>
          </a:p>
        </p:txBody>
      </p:sp>
    </p:spTree>
    <p:extLst>
      <p:ext uri="{BB962C8B-B14F-4D97-AF65-F5344CB8AC3E}">
        <p14:creationId xmlns:p14="http://schemas.microsoft.com/office/powerpoint/2010/main" val="39043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Osteopathic Advocacy Network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A15124-6B5E-716F-5C57-3432D9407E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7" y="1066798"/>
            <a:ext cx="4262819" cy="2272897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00026342-03D3-EBE6-3296-43214C442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31" y="1094423"/>
            <a:ext cx="4572000" cy="1993329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43761DA9-044B-A321-CF1D-CD7F2E30E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4" y="3768056"/>
            <a:ext cx="4572000" cy="2004919"/>
          </a:xfrm>
          <a:prstGeom prst="rect">
            <a:avLst/>
          </a:prstGeom>
        </p:spPr>
      </p:pic>
      <p:sp>
        <p:nvSpPr>
          <p:cNvPr id="7" name="Down Arrow 17">
            <a:extLst>
              <a:ext uri="{FF2B5EF4-FFF2-40B4-BE49-F238E27FC236}">
                <a16:creationId xmlns:a16="http://schemas.microsoft.com/office/drawing/2014/main" id="{87065B6F-3374-EBBD-ADD1-61A427680236}"/>
              </a:ext>
            </a:extLst>
          </p:cNvPr>
          <p:cNvSpPr/>
          <p:nvPr/>
        </p:nvSpPr>
        <p:spPr>
          <a:xfrm>
            <a:off x="9098531" y="3176258"/>
            <a:ext cx="562872" cy="495328"/>
          </a:xfrm>
          <a:prstGeom prst="downArrow">
            <a:avLst/>
          </a:prstGeom>
          <a:solidFill>
            <a:srgbClr val="000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qr code with a square and square with a square in the middle&#10;&#10;Description automatically generated">
            <a:extLst>
              <a:ext uri="{FF2B5EF4-FFF2-40B4-BE49-F238E27FC236}">
                <a16:creationId xmlns:a16="http://schemas.microsoft.com/office/drawing/2014/main" id="{769B6A05-3EDB-FA10-84ED-C274A6AE5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52" y="3444481"/>
            <a:ext cx="2058348" cy="20583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E9D3F2-12E8-426D-FA6A-DA625B770FC1}"/>
              </a:ext>
            </a:extLst>
          </p:cNvPr>
          <p:cNvSpPr txBox="1">
            <a:spLocks/>
          </p:cNvSpPr>
          <p:nvPr/>
        </p:nvSpPr>
        <p:spPr>
          <a:xfrm>
            <a:off x="3760719" y="5022469"/>
            <a:ext cx="2058348" cy="486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4B505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rgbClr val="4B505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B505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B505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B505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Join Today!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Graphic 9" descr="Arrow: Rotate left with solid fill">
            <a:extLst>
              <a:ext uri="{FF2B5EF4-FFF2-40B4-BE49-F238E27FC236}">
                <a16:creationId xmlns:a16="http://schemas.microsoft.com/office/drawing/2014/main" id="{F115240A-D25E-D18C-B376-AD4D97D7E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753127">
            <a:off x="4025986" y="3949855"/>
            <a:ext cx="1047600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4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Grassroots Advocacy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 descr="A graduation cap on money&#10;&#10;Description automatically generated">
            <a:extLst>
              <a:ext uri="{FF2B5EF4-FFF2-40B4-BE49-F238E27FC236}">
                <a16:creationId xmlns:a16="http://schemas.microsoft.com/office/drawing/2014/main" id="{F96D3D50-4A7A-4591-EC8F-D7162F0EB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3" y="1234440"/>
            <a:ext cx="988393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70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August Recess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466A9C96-D39F-B4FF-5483-EA52136DC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65883"/>
            <a:ext cx="9753600" cy="45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6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CFBD17E-4631-7301-2B20-BBA045162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435" y="4158885"/>
            <a:ext cx="10847758" cy="721725"/>
          </a:xfrm>
        </p:spPr>
        <p:txBody>
          <a:bodyPr/>
          <a:lstStyle/>
          <a:p>
            <a:r>
              <a:rPr lang="en-US" sz="4500" dirty="0"/>
              <a:t>Case Study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769A5D-D4B6-28A3-94B2-A28C615CAF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435" y="5053625"/>
            <a:ext cx="10847758" cy="485757"/>
          </a:xfrm>
        </p:spPr>
        <p:txBody>
          <a:bodyPr/>
          <a:lstStyle/>
          <a:p>
            <a:r>
              <a:rPr lang="en-US" sz="2800" dirty="0"/>
              <a:t>SUDs 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The Issue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EA81D3F-CE1A-0330-EC53-1FD01F511DB7}"/>
              </a:ext>
            </a:extLst>
          </p:cNvPr>
          <p:cNvGraphicFramePr/>
          <p:nvPr/>
        </p:nvGraphicFramePr>
        <p:xfrm>
          <a:off x="1412225" y="1762489"/>
          <a:ext cx="9922403" cy="412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14">
            <a:extLst>
              <a:ext uri="{FF2B5EF4-FFF2-40B4-BE49-F238E27FC236}">
                <a16:creationId xmlns:a16="http://schemas.microsoft.com/office/drawing/2014/main" id="{23B4C2FE-FC79-3AC0-6C34-36BD96A2D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1207641"/>
            <a:ext cx="1218882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Identifying problems that impact physicians and patients </a:t>
            </a:r>
          </a:p>
        </p:txBody>
      </p:sp>
    </p:spTree>
    <p:extLst>
      <p:ext uri="{BB962C8B-B14F-4D97-AF65-F5344CB8AC3E}">
        <p14:creationId xmlns:p14="http://schemas.microsoft.com/office/powerpoint/2010/main" val="1934465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Introducing Legislation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60214-9D74-2097-585C-A6227E723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250" y="2755943"/>
            <a:ext cx="10325573" cy="115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Georgia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Georgia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MS PGothic" charset="-128"/>
              </a:defRPr>
            </a:lvl9pPr>
          </a:lstStyle>
          <a:p>
            <a:pPr marL="0" lvl="1" indent="0" algn="ctr">
              <a:lnSpc>
                <a:spcPct val="150000"/>
              </a:lnSpc>
              <a:spcAft>
                <a:spcPts val="4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+mj-lt"/>
                <a:cs typeface="Georgia"/>
              </a:rPr>
              <a:t>Creates a loan repayment program for individuals who serve in a substance use disorder treatment job in a mental health professional shortage area, or an area of the country where the drug overdose death rate is higher than the national average.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D6121F-72B3-0D9E-FEB6-39FA03F1654B}"/>
              </a:ext>
            </a:extLst>
          </p:cNvPr>
          <p:cNvGrpSpPr/>
          <p:nvPr/>
        </p:nvGrpSpPr>
        <p:grpSpPr>
          <a:xfrm>
            <a:off x="1315773" y="3213388"/>
            <a:ext cx="3190875" cy="1833027"/>
            <a:chOff x="1314184" y="3213387"/>
            <a:chExt cx="3190875" cy="18330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F9401A-C064-A721-E0E9-8ED59B756E6F}"/>
                </a:ext>
              </a:extLst>
            </p:cNvPr>
            <p:cNvSpPr txBox="1"/>
            <p:nvPr/>
          </p:nvSpPr>
          <p:spPr>
            <a:xfrm>
              <a:off x="1818915" y="4630403"/>
              <a:ext cx="1727590" cy="416011"/>
            </a:xfrm>
            <a:prstGeom prst="rect">
              <a:avLst/>
            </a:prstGeom>
            <a:noFill/>
            <a:ln w="38100">
              <a:solidFill>
                <a:srgbClr val="0D3A7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+mj-lt"/>
                </a:rPr>
                <a:t>Student Debt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0B48ED-5411-6036-1FAD-F3EE167B589A}"/>
                </a:ext>
              </a:extLst>
            </p:cNvPr>
            <p:cNvCxnSpPr/>
            <p:nvPr/>
          </p:nvCxnSpPr>
          <p:spPr>
            <a:xfrm>
              <a:off x="1314184" y="3213387"/>
              <a:ext cx="3190875" cy="0"/>
            </a:xfrm>
            <a:prstGeom prst="line">
              <a:avLst/>
            </a:prstGeom>
            <a:ln>
              <a:solidFill>
                <a:srgbClr val="0D3A7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EDB313-9271-6653-FF72-FA028DA33ED8}"/>
              </a:ext>
            </a:extLst>
          </p:cNvPr>
          <p:cNvGrpSpPr/>
          <p:nvPr/>
        </p:nvGrpSpPr>
        <p:grpSpPr>
          <a:xfrm>
            <a:off x="4862011" y="3213387"/>
            <a:ext cx="5642359" cy="1833028"/>
            <a:chOff x="4860422" y="3213387"/>
            <a:chExt cx="5642359" cy="18330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F8FD2A-A3C6-2963-F4D7-622D4BE97D2A}"/>
                </a:ext>
              </a:extLst>
            </p:cNvPr>
            <p:cNvSpPr txBox="1"/>
            <p:nvPr/>
          </p:nvSpPr>
          <p:spPr>
            <a:xfrm>
              <a:off x="5347399" y="4630404"/>
              <a:ext cx="1873798" cy="416011"/>
            </a:xfrm>
            <a:prstGeom prst="rect">
              <a:avLst/>
            </a:prstGeom>
            <a:noFill/>
            <a:ln w="38100">
              <a:solidFill>
                <a:srgbClr val="027F9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ts val="8400"/>
                </a:spcBef>
                <a:spcAft>
                  <a:spcPts val="3000"/>
                </a:spcAft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+mj-lt"/>
                </a:rPr>
                <a:t>Opioid Crisis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B002DDB-BB8D-2C06-9E36-7CE7385BC418}"/>
                </a:ext>
              </a:extLst>
            </p:cNvPr>
            <p:cNvCxnSpPr/>
            <p:nvPr/>
          </p:nvCxnSpPr>
          <p:spPr>
            <a:xfrm>
              <a:off x="4860422" y="3213387"/>
              <a:ext cx="5642359" cy="0"/>
            </a:xfrm>
            <a:prstGeom prst="line">
              <a:avLst/>
            </a:prstGeom>
            <a:ln>
              <a:solidFill>
                <a:srgbClr val="22A49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6E569D-6521-3B67-7F00-EA718075E2BA}"/>
              </a:ext>
            </a:extLst>
          </p:cNvPr>
          <p:cNvGrpSpPr/>
          <p:nvPr/>
        </p:nvGrpSpPr>
        <p:grpSpPr>
          <a:xfrm>
            <a:off x="1076776" y="3535705"/>
            <a:ext cx="9911673" cy="1533536"/>
            <a:chOff x="1075187" y="3535705"/>
            <a:chExt cx="9911673" cy="15335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3FA62-38D2-63E0-BB79-875AF84CB78F}"/>
                </a:ext>
              </a:extLst>
            </p:cNvPr>
            <p:cNvSpPr txBox="1"/>
            <p:nvPr/>
          </p:nvSpPr>
          <p:spPr>
            <a:xfrm>
              <a:off x="8602417" y="4653230"/>
              <a:ext cx="2384443" cy="416011"/>
            </a:xfrm>
            <a:prstGeom prst="rect">
              <a:avLst/>
            </a:prstGeom>
            <a:noFill/>
            <a:ln w="38100">
              <a:solidFill>
                <a:srgbClr val="11C7EB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+mj-lt"/>
                </a:rPr>
                <a:t>Physician Shortages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9465A76-D11E-0B30-9BA5-74DA3939241C}"/>
                </a:ext>
              </a:extLst>
            </p:cNvPr>
            <p:cNvCxnSpPr/>
            <p:nvPr/>
          </p:nvCxnSpPr>
          <p:spPr>
            <a:xfrm>
              <a:off x="1075187" y="3535705"/>
              <a:ext cx="3659183" cy="7091"/>
            </a:xfrm>
            <a:prstGeom prst="line">
              <a:avLst/>
            </a:prstGeom>
            <a:ln>
              <a:solidFill>
                <a:srgbClr val="11C7E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4">
            <a:extLst>
              <a:ext uri="{FF2B5EF4-FFF2-40B4-BE49-F238E27FC236}">
                <a16:creationId xmlns:a16="http://schemas.microsoft.com/office/drawing/2014/main" id="{DCD1D004-47EC-D957-46B7-F28FAF1DB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2152352"/>
            <a:ext cx="1218882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+mj-lt"/>
              </a:rPr>
              <a:t>The Substance Use Disorder Workforce Loan Repayment Act of 2018</a:t>
            </a:r>
          </a:p>
        </p:txBody>
      </p:sp>
    </p:spTree>
    <p:extLst>
      <p:ext uri="{BB962C8B-B14F-4D97-AF65-F5344CB8AC3E}">
        <p14:creationId xmlns:p14="http://schemas.microsoft.com/office/powerpoint/2010/main" val="24473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Does Advocacy Work?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8" name="U-Turn Arrow 3">
            <a:extLst>
              <a:ext uri="{FF2B5EF4-FFF2-40B4-BE49-F238E27FC236}">
                <a16:creationId xmlns:a16="http://schemas.microsoft.com/office/drawing/2014/main" id="{C6C09F15-367A-9DCD-C20D-D459D308E03D}"/>
              </a:ext>
            </a:extLst>
          </p:cNvPr>
          <p:cNvSpPr/>
          <p:nvPr/>
        </p:nvSpPr>
        <p:spPr>
          <a:xfrm>
            <a:off x="5018712" y="3173401"/>
            <a:ext cx="2803430" cy="822960"/>
          </a:xfrm>
          <a:prstGeom prst="uturnArrow">
            <a:avLst/>
          </a:prstGeom>
          <a:solidFill>
            <a:srgbClr val="0000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-Turn Arrow 4">
            <a:extLst>
              <a:ext uri="{FF2B5EF4-FFF2-40B4-BE49-F238E27FC236}">
                <a16:creationId xmlns:a16="http://schemas.microsoft.com/office/drawing/2014/main" id="{60F4958D-D472-7BBF-1C8E-269958F07F80}"/>
              </a:ext>
            </a:extLst>
          </p:cNvPr>
          <p:cNvSpPr/>
          <p:nvPr/>
        </p:nvSpPr>
        <p:spPr>
          <a:xfrm flipH="1" flipV="1">
            <a:off x="4921205" y="4637922"/>
            <a:ext cx="2803430" cy="822960"/>
          </a:xfrm>
          <a:prstGeom prst="uturnArrow">
            <a:avLst/>
          </a:prstGeom>
          <a:solidFill>
            <a:srgbClr val="0000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F7CA66-9955-77F2-A9A6-DC0FAF55A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05" y="2585549"/>
            <a:ext cx="1593232" cy="1195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554CC1-83F9-6A2D-BA77-5D2772D62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98" y="3078421"/>
            <a:ext cx="1460612" cy="1095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92706-352C-5AAC-ED6E-656F809DE3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837135" y="3071830"/>
            <a:ext cx="784234" cy="1176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ED3373-6F05-52D2-D4B1-C6CDF6D82D55}"/>
              </a:ext>
            </a:extLst>
          </p:cNvPr>
          <p:cNvSpPr/>
          <p:nvPr/>
        </p:nvSpPr>
        <p:spPr>
          <a:xfrm>
            <a:off x="1725357" y="3996361"/>
            <a:ext cx="4043896" cy="839821"/>
          </a:xfrm>
          <a:prstGeom prst="rect">
            <a:avLst/>
          </a:prstGeom>
          <a:solidFill>
            <a:srgbClr val="F0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 influence governing behavior by participating in advocacy efforts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6F4C87-B1BB-EFB1-0A95-1826BDA808EA}"/>
              </a:ext>
            </a:extLst>
          </p:cNvPr>
          <p:cNvSpPr/>
          <p:nvPr/>
        </p:nvSpPr>
        <p:spPr>
          <a:xfrm>
            <a:off x="7299773" y="3800597"/>
            <a:ext cx="4043896" cy="837325"/>
          </a:xfrm>
          <a:prstGeom prst="rect">
            <a:avLst/>
          </a:prstGeom>
          <a:solidFill>
            <a:srgbClr val="F0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 and the White House create laws and regulations to govern citizens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B1005E-93D1-B7AF-5208-34C44741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65" y="2039439"/>
            <a:ext cx="2170631" cy="47190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Show support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Ask for change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Tell stories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0C9E4-C5F8-ABFA-E8DF-B8F9D57C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417" y="1968942"/>
            <a:ext cx="1717912" cy="50858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Share ideas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Provide info</a:t>
            </a:r>
          </a:p>
        </p:txBody>
      </p:sp>
      <p:sp>
        <p:nvSpPr>
          <p:cNvPr id="17" name="Rounded Rectangular Callout 12">
            <a:extLst>
              <a:ext uri="{FF2B5EF4-FFF2-40B4-BE49-F238E27FC236}">
                <a16:creationId xmlns:a16="http://schemas.microsoft.com/office/drawing/2014/main" id="{2DBB986D-6C0B-40D4-624D-FBF85212AC67}"/>
              </a:ext>
            </a:extLst>
          </p:cNvPr>
          <p:cNvSpPr/>
          <p:nvPr/>
        </p:nvSpPr>
        <p:spPr>
          <a:xfrm>
            <a:off x="428743" y="1327181"/>
            <a:ext cx="4589969" cy="1730631"/>
          </a:xfrm>
          <a:prstGeom prst="wedgeRoundRectCallout">
            <a:avLst>
              <a:gd name="adj1" fmla="val -7331"/>
              <a:gd name="adj2" fmla="val 79014"/>
              <a:gd name="adj3" fmla="val 16667"/>
            </a:avLst>
          </a:prstGeom>
          <a:noFill/>
          <a:ln w="31750">
            <a:solidFill>
              <a:srgbClr val="0E39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54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Advocacy Timeline – SUDs Act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372946-4A1C-F86D-00A4-CB7D8779AA6B}"/>
              </a:ext>
            </a:extLst>
          </p:cNvPr>
          <p:cNvGraphicFramePr/>
          <p:nvPr/>
        </p:nvGraphicFramePr>
        <p:xfrm>
          <a:off x="402818" y="1120546"/>
          <a:ext cx="5569479" cy="4110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96DB6A-DD7F-9E92-83EC-175E5BF0C08D}"/>
              </a:ext>
            </a:extLst>
          </p:cNvPr>
          <p:cNvGraphicFramePr/>
          <p:nvPr/>
        </p:nvGraphicFramePr>
        <p:xfrm>
          <a:off x="6355943" y="1096204"/>
          <a:ext cx="5569479" cy="4110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BE557EE-366A-64AE-1145-DBC0E1BA5534}"/>
              </a:ext>
            </a:extLst>
          </p:cNvPr>
          <p:cNvSpPr txBox="1"/>
          <p:nvPr/>
        </p:nvSpPr>
        <p:spPr>
          <a:xfrm>
            <a:off x="1346533" y="5314997"/>
            <a:ext cx="9415849" cy="646331"/>
          </a:xfrm>
          <a:prstGeom prst="rect">
            <a:avLst/>
          </a:prstGeom>
          <a:noFill/>
          <a:ln w="44450">
            <a:solidFill>
              <a:srgbClr val="FFAA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The AOA Public Policy team and osteopathic advocates conducted more than 225 meetings with Members of Congress and their staff on the SUDs Act</a:t>
            </a:r>
          </a:p>
        </p:txBody>
      </p:sp>
    </p:spTree>
    <p:extLst>
      <p:ext uri="{BB962C8B-B14F-4D97-AF65-F5344CB8AC3E}">
        <p14:creationId xmlns:p14="http://schemas.microsoft.com/office/powerpoint/2010/main" val="1161229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Other Areas of Success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4D87F1-1ACB-8156-70B2-A917477836B1}"/>
              </a:ext>
            </a:extLst>
          </p:cNvPr>
          <p:cNvGraphicFramePr/>
          <p:nvPr/>
        </p:nvGraphicFramePr>
        <p:xfrm>
          <a:off x="2176749" y="1144084"/>
          <a:ext cx="8232029" cy="492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86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DO Day on Capitol Hill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3" name="Picture 2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15307A44-782A-2A14-4681-9DBD2CF00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8" y="1092494"/>
            <a:ext cx="6230682" cy="4673012"/>
          </a:xfrm>
          <a:prstGeom prst="rect">
            <a:avLst/>
          </a:prstGeom>
        </p:spPr>
      </p:pic>
      <p:pic>
        <p:nvPicPr>
          <p:cNvPr id="7" name="Picture 6" descr="A collage of several people in a room&#10;&#10;Description automatically generated">
            <a:extLst>
              <a:ext uri="{FF2B5EF4-FFF2-40B4-BE49-F238E27FC236}">
                <a16:creationId xmlns:a16="http://schemas.microsoft.com/office/drawing/2014/main" id="{196CC777-AFFE-A925-7FD6-9DDA0856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143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1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DO Day Meetings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 descr="A map of the united states with red and blue dots&#10;&#10;Description automatically generated">
            <a:extLst>
              <a:ext uri="{FF2B5EF4-FFF2-40B4-BE49-F238E27FC236}">
                <a16:creationId xmlns:a16="http://schemas.microsoft.com/office/drawing/2014/main" id="{FEFE3422-AE2D-90A8-48AF-CD20AF1D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557" y="1219199"/>
            <a:ext cx="6152162" cy="4731773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76ADFE2-428A-A01A-92D6-EFFEEE43D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87" y="1247635"/>
            <a:ext cx="4375653" cy="4737434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More than 350 participants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42 states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281 meetings scheduled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145 Republicans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133 Democrats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 Independents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0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DO Day Update – Legislative Issues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69F297-A13D-92CE-9B1C-D946605E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87" y="1456183"/>
            <a:ext cx="11579093" cy="4737434"/>
          </a:xfrm>
        </p:spPr>
        <p:txBody>
          <a:bodyPr/>
          <a:lstStyle/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6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Protecting </a:t>
            </a:r>
            <a:r>
              <a:rPr lang="en-US" sz="2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patient access to care and physician practices by advocating for positive updates to Medicare physician payment through the Strengthening Medicare for Patients and Providers Act (H.R. 2474).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6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6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Creating</a:t>
            </a:r>
            <a:r>
              <a:rPr lang="en-US" sz="2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a safe working environment for physicians and other healthcare workers by advocating for the Safety From Violence for Healthcare Employees (SAVE) Act (H.R. 2584/S. 2768).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6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6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Alleviating</a:t>
            </a:r>
            <a:r>
              <a:rPr lang="en-US" sz="2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financial burdens of student debt by encouraging Congress to support the REDI Act (S.704/H.R.1202).</a:t>
            </a:r>
            <a:endParaRPr lang="en-US" sz="2600" dirty="0">
              <a:solidFill>
                <a:schemeClr val="tx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2066" marR="0" lvl="0" indent="0" algn="l" defTabSz="914400" rtl="0" eaLnBrk="1" fontAlgn="auto" latinLnBrk="0" hangingPunct="1">
              <a:lnSpc>
                <a:spcPct val="100000"/>
              </a:lnSpc>
              <a:spcBef>
                <a:spcPts val="122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  <a:tab pos="470534" algn="l"/>
                <a:tab pos="2138045" algn="l"/>
              </a:tabLst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5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Save-the-Date: </a:t>
            </a:r>
            <a:r>
              <a:rPr lang="en-US" sz="2800" dirty="0">
                <a:solidFill>
                  <a:srgbClr val="002060"/>
                </a:solidFill>
              </a:rPr>
              <a:t>DO Day on Capitol Hill 2025</a:t>
            </a: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C31F52-4DC7-D90C-E62D-6E8DA5A66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28" y="1232909"/>
            <a:ext cx="4632727" cy="3085460"/>
          </a:xfrm>
          <a:prstGeom prst="rect">
            <a:avLst/>
          </a:prstGeom>
        </p:spPr>
      </p:pic>
      <p:pic>
        <p:nvPicPr>
          <p:cNvPr id="7" name="Picture 6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A213194A-14EE-31A5-CB96-2F7779059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53" y="1232908"/>
            <a:ext cx="4664813" cy="308546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B93BD16-EEAA-D61A-2F68-97AB01EED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004" y="4591721"/>
            <a:ext cx="7557991" cy="65405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600" b="1" dirty="0">
                <a:solidFill>
                  <a:schemeClr val="tx1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DO Day 2025</a:t>
            </a: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2600" b="1" dirty="0">
                <a:solidFill>
                  <a:schemeClr val="tx1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Wednesday, March 26 and Thursday, March 27</a:t>
            </a:r>
            <a:endParaRPr lang="en-US" sz="2600" b="1" dirty="0">
              <a:solidFill>
                <a:schemeClr val="tx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A9573E-7F3F-BDDA-5B5B-2346A9141B25}"/>
              </a:ext>
            </a:extLst>
          </p:cNvPr>
          <p:cNvSpPr/>
          <p:nvPr/>
        </p:nvSpPr>
        <p:spPr>
          <a:xfrm>
            <a:off x="2223911" y="4591721"/>
            <a:ext cx="7890933" cy="13575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Apply for an AOA Bureau, Council, or Committee Today!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3" name="Picture 2" descr="A qr code on a white square&#10;&#10;Description automatically generated">
            <a:extLst>
              <a:ext uri="{FF2B5EF4-FFF2-40B4-BE49-F238E27FC236}">
                <a16:creationId xmlns:a16="http://schemas.microsoft.com/office/drawing/2014/main" id="{86649369-E6C2-7C1A-D2C6-64CD49D08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510" y="1671348"/>
            <a:ext cx="3620891" cy="417006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4E44DBA-6EFB-DF42-6797-6B0CDCEA7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87" y="1456183"/>
            <a:ext cx="6124302" cy="473743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Apply for a leadership position on the 2024-2025 AOA Bureau, Council and Committees</a:t>
            </a:r>
          </a:p>
          <a:p>
            <a:pPr>
              <a:lnSpc>
                <a:spcPct val="15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Help provide input and direction for AOA policy</a:t>
            </a:r>
          </a:p>
          <a:p>
            <a:pPr>
              <a:lnSpc>
                <a:spcPct val="15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Application cycle closes Wednesday, May 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49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CFBD17E-4631-7301-2B20-BBA045162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435" y="4700752"/>
            <a:ext cx="10847758" cy="721725"/>
          </a:xfrm>
        </p:spPr>
        <p:txBody>
          <a:bodyPr/>
          <a:lstStyle/>
          <a:p>
            <a:r>
              <a:rPr lang="en-US" sz="4500" dirty="0"/>
              <a:t>Political Involvement</a:t>
            </a:r>
          </a:p>
        </p:txBody>
      </p:sp>
    </p:spTree>
    <p:extLst>
      <p:ext uri="{BB962C8B-B14F-4D97-AF65-F5344CB8AC3E}">
        <p14:creationId xmlns:p14="http://schemas.microsoft.com/office/powerpoint/2010/main" val="294199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Cost of Federal Elections - Timeline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E8C0FFB-3F53-5FB8-D9E1-A8FFED235803}"/>
              </a:ext>
            </a:extLst>
          </p:cNvPr>
          <p:cNvGraphicFramePr/>
          <p:nvPr/>
        </p:nvGraphicFramePr>
        <p:xfrm>
          <a:off x="1638209" y="1416439"/>
          <a:ext cx="9391650" cy="4161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0E00F8D-F9AD-06FC-6353-0D81EA61E405}"/>
              </a:ext>
            </a:extLst>
          </p:cNvPr>
          <p:cNvGrpSpPr/>
          <p:nvPr/>
        </p:nvGrpSpPr>
        <p:grpSpPr>
          <a:xfrm>
            <a:off x="7586132" y="1654959"/>
            <a:ext cx="1371600" cy="1371600"/>
            <a:chOff x="6054271" y="1238238"/>
            <a:chExt cx="1371600" cy="1371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2526EB-2CE3-65E6-A474-2E7302645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4271" y="1238238"/>
              <a:ext cx="1371600" cy="13716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5E9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1A20BB-704E-1334-70C0-D6410166CE87}"/>
                </a:ext>
              </a:extLst>
            </p:cNvPr>
            <p:cNvSpPr txBox="1"/>
            <p:nvPr/>
          </p:nvSpPr>
          <p:spPr>
            <a:xfrm>
              <a:off x="6242705" y="1399820"/>
              <a:ext cx="956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113%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23FB14-B399-F7D2-FA5C-80A35EDA94C0}"/>
                </a:ext>
              </a:extLst>
            </p:cNvPr>
            <p:cNvSpPr txBox="1"/>
            <p:nvPr/>
          </p:nvSpPr>
          <p:spPr>
            <a:xfrm>
              <a:off x="6127990" y="1832181"/>
              <a:ext cx="12241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jump in total election costs from 2016 to 2020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D82E6D-4CA2-6425-532F-F48BF323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209" y="1455244"/>
            <a:ext cx="1090613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811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BILLIONS USD</a:t>
            </a:r>
          </a:p>
        </p:txBody>
      </p:sp>
    </p:spTree>
    <p:extLst>
      <p:ext uri="{BB962C8B-B14F-4D97-AF65-F5344CB8AC3E}">
        <p14:creationId xmlns:p14="http://schemas.microsoft.com/office/powerpoint/2010/main" val="4221149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Winning Candidates are Usually the Top Spenders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A1BFBCD-A351-AE0F-98D2-9AA472B57F97}"/>
              </a:ext>
            </a:extLst>
          </p:cNvPr>
          <p:cNvGraphicFramePr/>
          <p:nvPr/>
        </p:nvGraphicFramePr>
        <p:xfrm>
          <a:off x="1556263" y="1984180"/>
          <a:ext cx="9629381" cy="1802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14">
            <a:extLst>
              <a:ext uri="{FF2B5EF4-FFF2-40B4-BE49-F238E27FC236}">
                <a16:creationId xmlns:a16="http://schemas.microsoft.com/office/drawing/2014/main" id="{85D7F422-CF0D-089A-1F82-78098D161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563" y="1414995"/>
            <a:ext cx="2751006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811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SPENDING IN MILLIONS USD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3BBE749-1DE7-8948-F8E9-472AC016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769" y="1592544"/>
            <a:ext cx="27660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  <a:cs typeface="MS PGothic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■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BE8E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Spending by candidates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567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■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9F8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Percent of races won by the top spending candidates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6E689B6-51C8-4223-CF55-22160187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769" y="1902118"/>
            <a:ext cx="5171602" cy="3114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811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House races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2AB236D-F516-0C60-A34B-2771F98BB62E}"/>
              </a:ext>
            </a:extLst>
          </p:cNvPr>
          <p:cNvGraphicFramePr/>
          <p:nvPr/>
        </p:nvGraphicFramePr>
        <p:xfrm>
          <a:off x="1556263" y="3951105"/>
          <a:ext cx="9629381" cy="179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C56EBC-ECB8-BF8D-5B43-CE8E131FEE84}"/>
              </a:ext>
            </a:extLst>
          </p:cNvPr>
          <p:cNvCxnSpPr/>
          <p:nvPr/>
        </p:nvCxnSpPr>
        <p:spPr>
          <a:xfrm>
            <a:off x="1898769" y="3870628"/>
            <a:ext cx="9096375" cy="0"/>
          </a:xfrm>
          <a:prstGeom prst="straightConnector1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8F6462AE-4C94-A15F-983E-6336D85C5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818" y="3951105"/>
            <a:ext cx="5171602" cy="3114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8112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Senate races</a:t>
            </a:r>
          </a:p>
        </p:txBody>
      </p:sp>
    </p:spTree>
    <p:extLst>
      <p:ext uri="{BB962C8B-B14F-4D97-AF65-F5344CB8AC3E}">
        <p14:creationId xmlns:p14="http://schemas.microsoft.com/office/powerpoint/2010/main" val="350026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Primary Levels of Government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AE7264-1565-02F3-342E-3574A77292C5}"/>
              </a:ext>
            </a:extLst>
          </p:cNvPr>
          <p:cNvGrpSpPr/>
          <p:nvPr/>
        </p:nvGrpSpPr>
        <p:grpSpPr>
          <a:xfrm>
            <a:off x="2210239" y="1570874"/>
            <a:ext cx="8041091" cy="4137309"/>
            <a:chOff x="2920326" y="1870357"/>
            <a:chExt cx="6032389" cy="41373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4FA3D4-965C-2EF7-27C3-D1415F800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1869"/>
            <a:stretch/>
          </p:blipFill>
          <p:spPr>
            <a:xfrm>
              <a:off x="2920326" y="1870357"/>
              <a:ext cx="5295387" cy="41373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24195D-FF0E-2DC5-5C78-95667B209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2464" y="2195569"/>
              <a:ext cx="1009508" cy="10095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4A9870-0C74-4A50-D7E2-EF7993150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8581" y="3596663"/>
              <a:ext cx="962670" cy="962670"/>
            </a:xfrm>
            <a:prstGeom prst="rect">
              <a:avLst/>
            </a:prstGeom>
          </p:spPr>
        </p:pic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ECE4EE4A-DCDC-B447-334D-0E164B805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0164" y="4982119"/>
              <a:ext cx="15925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defTabSz="8112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dirty="0">
                  <a:latin typeface="+mj-lt"/>
                </a:rPr>
                <a:t>Local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j-lt"/>
                </a:rPr>
                <a:t>   City councils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j-lt"/>
                </a:rPr>
                <a:t>      School boards</a:t>
              </a:r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99A3035B-D671-EEAA-19FC-6DBCF1F9F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704" y="3662499"/>
              <a:ext cx="18740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defTabSz="8112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dirty="0">
                  <a:latin typeface="+mj-lt"/>
                </a:rPr>
                <a:t>State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j-lt"/>
                </a:rPr>
                <a:t>   State legislators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j-lt"/>
                </a:rPr>
                <a:t>       Regulatory bodies</a:t>
              </a: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1074A09E-0303-0197-FA89-06605D65C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306" y="2085399"/>
              <a:ext cx="188751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defTabSz="8112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742950" indent="-28575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2pPr>
              <a:lvl3pPr marL="11430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3pPr>
              <a:lvl4pPr marL="16002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4pPr>
              <a:lvl5pPr marL="2057400" indent="-228600" defTabSz="8112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8112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dirty="0">
                  <a:latin typeface="+mj-lt"/>
                </a:rPr>
                <a:t>Federal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j-lt"/>
                </a:rPr>
                <a:t>    Federal legislators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j-lt"/>
                </a:rPr>
                <a:t>       Regulatory bodies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C53E15-40D2-04EA-BC17-53CB0938E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146" b="26288"/>
            <a:stretch/>
          </p:blipFill>
          <p:spPr>
            <a:xfrm>
              <a:off x="4801742" y="4984792"/>
              <a:ext cx="1530952" cy="881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764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Osteopathic Political Action Committee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813BF-3670-EE55-E16F-29C85C4D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54" y="1766117"/>
            <a:ext cx="6973517" cy="37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8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2024 Cycle Members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4FA7F50D-8B65-9859-0F7A-D34275148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 bwMode="auto">
          <a:xfrm>
            <a:off x="7348847" y="3788823"/>
            <a:ext cx="1341531" cy="177117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34F1FD-3D94-9D62-6D54-7CE58FFAD6E9}"/>
              </a:ext>
            </a:extLst>
          </p:cNvPr>
          <p:cNvGrpSpPr/>
          <p:nvPr/>
        </p:nvGrpSpPr>
        <p:grpSpPr>
          <a:xfrm>
            <a:off x="1182854" y="1437151"/>
            <a:ext cx="9592924" cy="1886419"/>
            <a:chOff x="1464242" y="1812089"/>
            <a:chExt cx="9592924" cy="188641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5C53905-3342-91B7-AE8C-8627C9FB8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242" y="1887261"/>
              <a:ext cx="1371600" cy="176348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61A8E5-E10E-0948-8EBA-8987E4A47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573" y="1877203"/>
              <a:ext cx="1371600" cy="1821305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6DD208BA-2CFF-82A3-030E-D6E6CCB73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89" t="478" r="1389" b="8739"/>
            <a:stretch/>
          </p:blipFill>
          <p:spPr bwMode="auto">
            <a:xfrm>
              <a:off x="5574904" y="1848196"/>
              <a:ext cx="1371600" cy="181261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0C680301-7B5D-405A-3D58-42B7DD5D8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566" y="1812089"/>
              <a:ext cx="1371600" cy="1821304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82DA8E-AD5A-E25F-92DD-E1E080DA503B}"/>
              </a:ext>
            </a:extLst>
          </p:cNvPr>
          <p:cNvSpPr txBox="1"/>
          <p:nvPr/>
        </p:nvSpPr>
        <p:spPr>
          <a:xfrm>
            <a:off x="978268" y="3324470"/>
            <a:ext cx="1752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Ronnie Martin,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E4D53-3E02-3C8A-9321-3C88A59B854E}"/>
              </a:ext>
            </a:extLst>
          </p:cNvPr>
          <p:cNvSpPr txBox="1"/>
          <p:nvPr/>
        </p:nvSpPr>
        <p:spPr>
          <a:xfrm>
            <a:off x="3011664" y="3361704"/>
            <a:ext cx="1823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 Morrison,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 Chair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4892AC-0012-FCEE-2DFB-B0E5286391CB}"/>
              </a:ext>
            </a:extLst>
          </p:cNvPr>
          <p:cNvSpPr txBox="1"/>
          <p:nvPr/>
        </p:nvSpPr>
        <p:spPr>
          <a:xfrm>
            <a:off x="4984539" y="3337972"/>
            <a:ext cx="1989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Richard Thacker,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Treasurer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8C3C0-F762-0F43-F1B8-08D7275E7E47}"/>
              </a:ext>
            </a:extLst>
          </p:cNvPr>
          <p:cNvSpPr txBox="1"/>
          <p:nvPr/>
        </p:nvSpPr>
        <p:spPr>
          <a:xfrm>
            <a:off x="7209102" y="3312232"/>
            <a:ext cx="1971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Sonbol Shahid-Salles,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Assistant Treasurer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B5B6E-A992-D67B-ABA4-519CCAA79B54}"/>
              </a:ext>
            </a:extLst>
          </p:cNvPr>
          <p:cNvSpPr txBox="1"/>
          <p:nvPr/>
        </p:nvSpPr>
        <p:spPr>
          <a:xfrm>
            <a:off x="9305203" y="3326970"/>
            <a:ext cx="1568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Jeffrey Grove,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Secretary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6DD54-4911-1149-B208-C9F8258B200F}"/>
              </a:ext>
            </a:extLst>
          </p:cNvPr>
          <p:cNvSpPr txBox="1"/>
          <p:nvPr/>
        </p:nvSpPr>
        <p:spPr>
          <a:xfrm>
            <a:off x="6902787" y="5628285"/>
            <a:ext cx="2263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Alexis Cates,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Coalitions Officer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E422D-20CB-DAE3-7839-41CC217698E8}"/>
              </a:ext>
            </a:extLst>
          </p:cNvPr>
          <p:cNvSpPr txBox="1"/>
          <p:nvPr/>
        </p:nvSpPr>
        <p:spPr>
          <a:xfrm>
            <a:off x="2672729" y="5540069"/>
            <a:ext cx="2507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Jodi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Benett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at Large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DB11E-95BE-A907-4762-12CC6B1D491F}"/>
              </a:ext>
            </a:extLst>
          </p:cNvPr>
          <p:cNvSpPr txBox="1"/>
          <p:nvPr/>
        </p:nvSpPr>
        <p:spPr>
          <a:xfrm>
            <a:off x="9132453" y="5608354"/>
            <a:ext cx="18910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Brianne Howerton,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Academic Member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D938D-F097-1102-89ED-D26460FD597B}"/>
              </a:ext>
            </a:extLst>
          </p:cNvPr>
          <p:cNvSpPr txBox="1"/>
          <p:nvPr/>
        </p:nvSpPr>
        <p:spPr>
          <a:xfrm>
            <a:off x="1070596" y="5559999"/>
            <a:ext cx="1410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Kris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Nicholoff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Affiliate Member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8C8F6-A815-3D41-91BF-894BC401E146}"/>
              </a:ext>
            </a:extLst>
          </p:cNvPr>
          <p:cNvSpPr txBox="1"/>
          <p:nvPr/>
        </p:nvSpPr>
        <p:spPr>
          <a:xfrm>
            <a:off x="5068802" y="5608355"/>
            <a:ext cx="1977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Jantzen Faulkner, OMS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Member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721E0F-F422-D2A9-0605-FDEA2B937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1" y="3830725"/>
            <a:ext cx="1371600" cy="1663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72BAB1-2146-3898-933B-02D233A7C5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46" y="1502265"/>
            <a:ext cx="1371600" cy="1371600"/>
          </a:xfrm>
          <a:prstGeom prst="rect">
            <a:avLst/>
          </a:prstGeom>
        </p:spPr>
      </p:pic>
      <p:pic>
        <p:nvPicPr>
          <p:cNvPr id="22" name="Picture 21" descr="A person in a white coat&#10;&#10;Description automatically generated">
            <a:extLst>
              <a:ext uri="{FF2B5EF4-FFF2-40B4-BE49-F238E27FC236}">
                <a16:creationId xmlns:a16="http://schemas.microsoft.com/office/drawing/2014/main" id="{E556A6C8-4016-D3CA-8B22-5368513ED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88" y="3835451"/>
            <a:ext cx="1163773" cy="1663907"/>
          </a:xfrm>
          <a:prstGeom prst="rect">
            <a:avLst/>
          </a:prstGeom>
        </p:spPr>
      </p:pic>
      <p:pic>
        <p:nvPicPr>
          <p:cNvPr id="26" name="Picture 25" descr="A person wearing glasses and a large badge&#10;&#10;Description automatically generated">
            <a:extLst>
              <a:ext uri="{FF2B5EF4-FFF2-40B4-BE49-F238E27FC236}">
                <a16:creationId xmlns:a16="http://schemas.microsoft.com/office/drawing/2014/main" id="{FD7FEABC-2A24-3CEE-903C-7B16606959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4317" y="3835450"/>
            <a:ext cx="1237555" cy="1626785"/>
          </a:xfrm>
          <a:prstGeom prst="rect">
            <a:avLst/>
          </a:prstGeom>
        </p:spPr>
      </p:pic>
      <p:pic>
        <p:nvPicPr>
          <p:cNvPr id="28" name="Picture 2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012A6FD-FCE6-3D28-A18F-E843AED487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4247" y="3905031"/>
            <a:ext cx="1341531" cy="16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41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Candidate Questionnaire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8350171-2343-9BF6-D829-E88857FC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87" y="2566867"/>
            <a:ext cx="2857899" cy="1724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6D4A5-7551-F7AF-F3C4-4DCBF1481A0F}"/>
              </a:ext>
            </a:extLst>
          </p:cNvPr>
          <p:cNvSpPr txBox="1"/>
          <p:nvPr/>
        </p:nvSpPr>
        <p:spPr>
          <a:xfrm>
            <a:off x="4956561" y="1421730"/>
            <a:ext cx="6973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Introductory Questions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Has your campaign conducted polling?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other healthcare PACs support you?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are your top priorities?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are the challenges that physicians and patients face in your district?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Issue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you support expanding funding for GME?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you support student debt relief or forgiveness programs?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you support expanding telehealth services?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you support legislation to expand the scope of practice for non-physician clinicians?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you support medical liability reform?</a:t>
            </a:r>
          </a:p>
        </p:txBody>
      </p:sp>
    </p:spTree>
    <p:extLst>
      <p:ext uri="{BB962C8B-B14F-4D97-AF65-F5344CB8AC3E}">
        <p14:creationId xmlns:p14="http://schemas.microsoft.com/office/powerpoint/2010/main" val="1143895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Communications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62689F41-C2BE-3BD0-6E7E-127E83CD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77" y="1142232"/>
            <a:ext cx="4557601" cy="4838846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3F1B9924-6383-73EC-9B3E-329D050BC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9" y="3962400"/>
            <a:ext cx="5308965" cy="1917591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C0BB178E-A652-AC6B-7835-5BE1F48B4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20" y="1243318"/>
            <a:ext cx="5280350" cy="214409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FAB4F5-35D3-1A12-10C2-5A6A93C7F557}"/>
              </a:ext>
            </a:extLst>
          </p:cNvPr>
          <p:cNvCxnSpPr/>
          <p:nvPr/>
        </p:nvCxnSpPr>
        <p:spPr>
          <a:xfrm>
            <a:off x="5972569" y="1243318"/>
            <a:ext cx="10160" cy="463667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1864CA-0039-C3FF-3225-AFB0734B5DF4}"/>
              </a:ext>
            </a:extLst>
          </p:cNvPr>
          <p:cNvCxnSpPr/>
          <p:nvPr/>
        </p:nvCxnSpPr>
        <p:spPr>
          <a:xfrm flipH="1">
            <a:off x="6296160" y="3665837"/>
            <a:ext cx="5366624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532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Seat at the Table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A6FFF-E619-2F0D-F6FF-B6ED74A7CD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7573"/>
          <a:stretch/>
        </p:blipFill>
        <p:spPr>
          <a:xfrm>
            <a:off x="877844" y="1153297"/>
            <a:ext cx="2891481" cy="1909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B1FCC-5511-BCB2-4E6C-5D4C53808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60" y="1153297"/>
            <a:ext cx="3511378" cy="4686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4A140-777A-C293-8334-F79CC754F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t="7013" r="11886"/>
          <a:stretch/>
        </p:blipFill>
        <p:spPr>
          <a:xfrm>
            <a:off x="8128973" y="1153297"/>
            <a:ext cx="3196281" cy="2184572"/>
          </a:xfrm>
          <a:prstGeom prst="rect">
            <a:avLst/>
          </a:prstGeom>
        </p:spPr>
      </p:pic>
      <p:pic>
        <p:nvPicPr>
          <p:cNvPr id="9" name="Picture 8" descr="Two people posing for a photo&#10;&#10;Description automatically generated">
            <a:extLst>
              <a:ext uri="{FF2B5EF4-FFF2-40B4-BE49-F238E27FC236}">
                <a16:creationId xmlns:a16="http://schemas.microsoft.com/office/drawing/2014/main" id="{C7E332ED-E26A-0089-B84B-50912F65AF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96" y="3429000"/>
            <a:ext cx="1976234" cy="2444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7344E-ACAB-731C-9C7E-4E33D6C02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44" y="3213984"/>
            <a:ext cx="2891481" cy="2646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677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Work Hard, Play Hard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99E9E7A-93C2-98C4-8499-4CBAACCD5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93" y="1573598"/>
            <a:ext cx="5195830" cy="3433233"/>
          </a:xfrm>
          <a:prstGeom prst="rect">
            <a:avLst/>
          </a:prstGeom>
        </p:spPr>
      </p:pic>
      <p:pic>
        <p:nvPicPr>
          <p:cNvPr id="7" name="Picture 6" descr="A group of people standing next to a cut out of a cardboard cutout&#10;&#10;Description automatically generated">
            <a:extLst>
              <a:ext uri="{FF2B5EF4-FFF2-40B4-BE49-F238E27FC236}">
                <a16:creationId xmlns:a16="http://schemas.microsoft.com/office/drawing/2014/main" id="{BBE8980F-519B-273A-FB2A-B7B5CD93E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05" y="1573599"/>
            <a:ext cx="5193340" cy="34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2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E7916F-E832-6552-FCB7-DDDBECF5E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434" y="2363544"/>
            <a:ext cx="11008435" cy="1065456"/>
          </a:xfrm>
        </p:spPr>
        <p:txBody>
          <a:bodyPr/>
          <a:lstStyle/>
          <a:p>
            <a:r>
              <a:rPr lang="en-US" sz="5000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2A62DA-4FE6-F59C-D382-1D627B31F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434" y="3482390"/>
            <a:ext cx="10219765" cy="11402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Sean Neal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i="0" dirty="0">
                <a:solidFill>
                  <a:srgbClr val="002060"/>
                </a:solidFill>
              </a:rPr>
              <a:t>Em: sneal@osteopathic.org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3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F2FF3-7C62-314B-E58E-89362170D6BC}"/>
              </a:ext>
            </a:extLst>
          </p:cNvPr>
          <p:cNvSpPr txBox="1">
            <a:spLocks/>
          </p:cNvSpPr>
          <p:nvPr/>
        </p:nvSpPr>
        <p:spPr>
          <a:xfrm>
            <a:off x="1349646" y="-1202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728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State Advocacy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C5BFA-5B65-1DB7-6C03-4B5D7C5F0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77" y="1149412"/>
            <a:ext cx="5452944" cy="5206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In 2024, </a:t>
            </a:r>
            <a:r>
              <a:rPr lang="en-US" sz="2000" b="1" dirty="0">
                <a:solidFill>
                  <a:schemeClr val="tx1"/>
                </a:solidFill>
              </a:rPr>
              <a:t>46</a:t>
            </a:r>
            <a:r>
              <a:rPr lang="en-US" sz="2000" dirty="0">
                <a:solidFill>
                  <a:schemeClr val="tx1"/>
                </a:solidFill>
              </a:rPr>
              <a:t> states hold regular legislative sessions. </a:t>
            </a:r>
          </a:p>
          <a:p>
            <a:pPr lvl="1"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41</a:t>
            </a:r>
            <a:r>
              <a:rPr lang="en-US" sz="1800" dirty="0">
                <a:solidFill>
                  <a:schemeClr val="tx1"/>
                </a:solidFill>
              </a:rPr>
              <a:t> states are currently convened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So far, we’ve partnered with affiliates on: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18</a:t>
            </a:r>
            <a:r>
              <a:rPr lang="en-US" sz="1800" dirty="0">
                <a:solidFill>
                  <a:schemeClr val="tx1"/>
                </a:solidFill>
              </a:rPr>
              <a:t> letters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10</a:t>
            </a:r>
            <a:r>
              <a:rPr lang="en-US" sz="1800" dirty="0">
                <a:solidFill>
                  <a:schemeClr val="tx1"/>
                </a:solidFill>
              </a:rPr>
              <a:t> grassroots alerts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Issues include: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Opposing</a:t>
            </a:r>
            <a:r>
              <a:rPr lang="en-US" sz="1800" b="1" dirty="0">
                <a:solidFill>
                  <a:schemeClr val="tx1"/>
                </a:solidFill>
              </a:rPr>
              <a:t> scope of practice expansions </a:t>
            </a:r>
            <a:r>
              <a:rPr lang="en-US" sz="1800" dirty="0">
                <a:solidFill>
                  <a:schemeClr val="tx1"/>
                </a:solidFill>
              </a:rPr>
              <a:t>for psychologists and APRNs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Opposing the </a:t>
            </a:r>
            <a:r>
              <a:rPr lang="en-US" sz="1800" b="1" dirty="0">
                <a:solidFill>
                  <a:schemeClr val="tx1"/>
                </a:solidFill>
              </a:rPr>
              <a:t>creation of new, unproven physician licensure pathways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Supporting </a:t>
            </a:r>
            <a:r>
              <a:rPr lang="en-US" sz="1800" b="1" dirty="0">
                <a:solidFill>
                  <a:schemeClr val="tx1"/>
                </a:solidFill>
              </a:rPr>
              <a:t>medical truth in advertising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Supporting</a:t>
            </a:r>
            <a:r>
              <a:rPr lang="en-US" sz="1800" b="1" dirty="0">
                <a:solidFill>
                  <a:schemeClr val="tx1"/>
                </a:solidFill>
              </a:rPr>
              <a:t> osteopathic distinctiveness </a:t>
            </a:r>
            <a:r>
              <a:rPr lang="en-US" sz="1800" dirty="0">
                <a:solidFill>
                  <a:schemeClr val="tx1"/>
                </a:solidFill>
              </a:rPr>
              <a:t>through self-regulation 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D2942-BF41-82DB-AD51-E3BCE3F5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616" y="745175"/>
            <a:ext cx="6532538" cy="699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2DC870-0101-41A8-9174-60D43F79C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470" y="1707970"/>
            <a:ext cx="6483683" cy="41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6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West Virginia Senate Bill 714 – Eliminates Osteopathic Board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pic>
        <p:nvPicPr>
          <p:cNvPr id="2" name="Chart Placeholder 11">
            <a:extLst>
              <a:ext uri="{FF2B5EF4-FFF2-40B4-BE49-F238E27FC236}">
                <a16:creationId xmlns:a16="http://schemas.microsoft.com/office/drawing/2014/main" id="{28335B0E-0451-65B4-2513-1CBC7EA0366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1906" t="3143" r="7067" b="19276"/>
          <a:stretch/>
        </p:blipFill>
        <p:spPr>
          <a:xfrm>
            <a:off x="8651630" y="802909"/>
            <a:ext cx="3399693" cy="30077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00CB1-9C08-7C0B-A8D4-F14888265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4" y="1219062"/>
            <a:ext cx="6336662" cy="5137287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SB 714 </a:t>
            </a:r>
            <a:r>
              <a:rPr lang="en-US" sz="1800" dirty="0">
                <a:solidFill>
                  <a:schemeClr val="tx1"/>
                </a:solidFill>
              </a:rPr>
              <a:t>eliminates the osteopathic medical board and transfers regulation of DOs to the allopathic medical board.</a:t>
            </a:r>
            <a:endParaRPr lang="en-US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financial benefit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the state; WVBOM is entirely self-sustaining.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WVOMA, AOA, ACOFP/ACOFP – WV and ACOS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opposed</a:t>
            </a:r>
          </a:p>
          <a:p>
            <a:pPr marL="1485900" lvl="2" indent="-342900"/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Sent 4 letters and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grassroots alerts</a:t>
            </a:r>
          </a:p>
          <a:p>
            <a:pPr marL="1485900" lvl="2" indent="-342900"/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Multiple meetings with bill sponsor, Sen. Tom </a:t>
            </a:r>
            <a:r>
              <a:rPr lang="en-US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Takubo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DO</a:t>
            </a:r>
          </a:p>
          <a:p>
            <a:pPr marL="1485900" lvl="2" indent="-342900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WVOMA hired a lobbying firm to assist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Revised bill: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Transfers DO regulation to WV Board of Medicine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Allocates 5 board seats to DOs and 5 to MDs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Updates osteopathic terminology and makes other technical corrections</a:t>
            </a:r>
            <a:endParaRPr lang="en-US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485900" lvl="2" indent="-342900"/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D8E3D-0D62-AF51-2F6D-2B3205EB1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3"/>
          <a:stretch/>
        </p:blipFill>
        <p:spPr>
          <a:xfrm>
            <a:off x="7297458" y="4388957"/>
            <a:ext cx="4753865" cy="1389045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C327635-18FC-F4AE-C219-92B0447AF34C}"/>
              </a:ext>
            </a:extLst>
          </p:cNvPr>
          <p:cNvSpPr/>
          <p:nvPr/>
        </p:nvSpPr>
        <p:spPr>
          <a:xfrm rot="5237880">
            <a:off x="8977880" y="2363227"/>
            <a:ext cx="460001" cy="1763693"/>
          </a:xfrm>
          <a:prstGeom prst="triangle">
            <a:avLst/>
          </a:prstGeom>
          <a:solidFill>
            <a:srgbClr val="E1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4D2CB86-C87E-9490-B0CF-4E49E1AF810E}"/>
              </a:ext>
            </a:extLst>
          </p:cNvPr>
          <p:cNvSpPr>
            <a:spLocks/>
          </p:cNvSpPr>
          <p:nvPr/>
        </p:nvSpPr>
        <p:spPr>
          <a:xfrm>
            <a:off x="10099588" y="3014705"/>
            <a:ext cx="246184" cy="26963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4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Constituent Visits are Most Influential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2" name="Rounded Rectangle 34">
            <a:extLst>
              <a:ext uri="{FF2B5EF4-FFF2-40B4-BE49-F238E27FC236}">
                <a16:creationId xmlns:a16="http://schemas.microsoft.com/office/drawing/2014/main" id="{0BE7FA2E-ABAF-0072-BBA7-9C2444CD8CFB}"/>
              </a:ext>
            </a:extLst>
          </p:cNvPr>
          <p:cNvSpPr/>
          <p:nvPr/>
        </p:nvSpPr>
        <p:spPr>
          <a:xfrm>
            <a:off x="2701034" y="1424622"/>
            <a:ext cx="7342632" cy="4297680"/>
          </a:xfrm>
          <a:prstGeom prst="roundRect">
            <a:avLst>
              <a:gd name="adj" fmla="val 3206"/>
            </a:avLst>
          </a:prstGeom>
          <a:noFill/>
          <a:ln w="127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4572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INFLUENCE OF ADVOCACY STRATEGIES DIRECTED AT A MEMBER’S WASHINGTON OFFICE</a:t>
            </a:r>
          </a:p>
        </p:txBody>
      </p:sp>
      <p:sp>
        <p:nvSpPr>
          <p:cNvPr id="3" name="Google Shape;2142;p66">
            <a:extLst>
              <a:ext uri="{FF2B5EF4-FFF2-40B4-BE49-F238E27FC236}">
                <a16:creationId xmlns:a16="http://schemas.microsoft.com/office/drawing/2014/main" id="{C1CCB829-6E7C-6723-C596-E57E7A9D9768}"/>
              </a:ext>
            </a:extLst>
          </p:cNvPr>
          <p:cNvSpPr/>
          <p:nvPr/>
        </p:nvSpPr>
        <p:spPr>
          <a:xfrm>
            <a:off x="2824057" y="1744649"/>
            <a:ext cx="3657600" cy="274320"/>
          </a:xfrm>
          <a:prstGeom prst="roundRect">
            <a:avLst>
              <a:gd name="adj" fmla="val 3206"/>
            </a:avLst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95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A lot of positive influence  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Some positive influence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8F94D79-D569-B5A5-56CB-76FA7DA897C5}"/>
              </a:ext>
            </a:extLst>
          </p:cNvPr>
          <p:cNvGraphicFramePr>
            <a:graphicFrameLocks/>
          </p:cNvGraphicFramePr>
          <p:nvPr/>
        </p:nvGraphicFramePr>
        <p:xfrm>
          <a:off x="2760470" y="2156142"/>
          <a:ext cx="722376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655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Success in the Advocacy Space can Take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3AD2BC-46C7-5285-C2B2-C7CB4503C81F}"/>
              </a:ext>
            </a:extLst>
          </p:cNvPr>
          <p:cNvSpPr/>
          <p:nvPr/>
        </p:nvSpPr>
        <p:spPr>
          <a:xfrm>
            <a:off x="8138474" y="2141302"/>
            <a:ext cx="1280160" cy="3535037"/>
          </a:xfrm>
          <a:prstGeom prst="roundRect">
            <a:avLst>
              <a:gd name="adj" fmla="val 711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E6293-F135-3948-7EBB-19CFE73ADC66}"/>
              </a:ext>
            </a:extLst>
          </p:cNvPr>
          <p:cNvSpPr/>
          <p:nvPr/>
        </p:nvSpPr>
        <p:spPr>
          <a:xfrm>
            <a:off x="2829055" y="2141302"/>
            <a:ext cx="1280160" cy="3535037"/>
          </a:xfrm>
          <a:prstGeom prst="roundRect">
            <a:avLst>
              <a:gd name="adj" fmla="val 711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376EE4D8-916C-B900-2174-04AF28565E39}"/>
              </a:ext>
            </a:extLst>
          </p:cNvPr>
          <p:cNvSpPr/>
          <p:nvPr/>
        </p:nvSpPr>
        <p:spPr>
          <a:xfrm>
            <a:off x="2546119" y="1424622"/>
            <a:ext cx="7342632" cy="4297680"/>
          </a:xfrm>
          <a:prstGeom prst="roundRect">
            <a:avLst>
              <a:gd name="adj" fmla="val 3206"/>
            </a:avLst>
          </a:prstGeom>
          <a:noFill/>
          <a:ln w="127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4572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BILLS AND RESOLUTIONS BY STATUS</a:t>
            </a:r>
          </a:p>
        </p:txBody>
      </p:sp>
      <p:sp>
        <p:nvSpPr>
          <p:cNvPr id="7" name="Google Shape;2142;p66">
            <a:extLst>
              <a:ext uri="{FF2B5EF4-FFF2-40B4-BE49-F238E27FC236}">
                <a16:creationId xmlns:a16="http://schemas.microsoft.com/office/drawing/2014/main" id="{B7E6633C-4D82-FC97-8741-9F027FA2A951}"/>
              </a:ext>
            </a:extLst>
          </p:cNvPr>
          <p:cNvSpPr/>
          <p:nvPr/>
        </p:nvSpPr>
        <p:spPr>
          <a:xfrm>
            <a:off x="2669142" y="1744649"/>
            <a:ext cx="3657600" cy="274320"/>
          </a:xfrm>
          <a:prstGeom prst="roundRect">
            <a:avLst>
              <a:gd name="adj" fmla="val 3206"/>
            </a:avLst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95F"/>
              </a:buClr>
              <a:buSzPts val="1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116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Congress  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117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Congress  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118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Congress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3C7E0AA-F113-B0D2-B770-EC5CCD8EBF77}"/>
              </a:ext>
            </a:extLst>
          </p:cNvPr>
          <p:cNvGraphicFramePr/>
          <p:nvPr/>
        </p:nvGraphicFramePr>
        <p:xfrm>
          <a:off x="2815361" y="2018969"/>
          <a:ext cx="6629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1E7746-BA7F-8057-FFF3-A31CECC18EC5}"/>
              </a:ext>
            </a:extLst>
          </p:cNvPr>
          <p:cNvSpPr/>
          <p:nvPr/>
        </p:nvSpPr>
        <p:spPr>
          <a:xfrm>
            <a:off x="5481587" y="3250028"/>
            <a:ext cx="1280160" cy="1097280"/>
          </a:xfrm>
          <a:prstGeom prst="roundRect">
            <a:avLst>
              <a:gd name="adj" fmla="val 7119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Historically, only about 5%-6% of bills make it to the House or Senate floor for a vote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20D63F-24E6-C074-EB26-0765EE294AE9}"/>
              </a:ext>
            </a:extLst>
          </p:cNvPr>
          <p:cNvCxnSpPr>
            <a:cxnSpLocks/>
          </p:cNvCxnSpPr>
          <p:nvPr/>
        </p:nvCxnSpPr>
        <p:spPr>
          <a:xfrm>
            <a:off x="6130061" y="4347308"/>
            <a:ext cx="0" cy="71474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76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F01D72-E080-C79A-A829-8216FAE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Structure of a Congressional Office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37C13C-2D28-538C-7640-4269C6285435}"/>
              </a:ext>
            </a:extLst>
          </p:cNvPr>
          <p:cNvSpPr/>
          <p:nvPr/>
        </p:nvSpPr>
        <p:spPr>
          <a:xfrm>
            <a:off x="2559253" y="5635214"/>
            <a:ext cx="622157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FontTx/>
              <a:buNone/>
              <a:defRPr/>
            </a:pPr>
            <a:r>
              <a:rPr lang="en-US" altLang="en-US" sz="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*Some offices may have “Senior Counsel/Counsel” roles among Policy staff, others may include a “Social Media Director” or “New Media Director” among Communications staff.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575CC24-0CF1-2AFF-D774-B7F8C19396DB}"/>
              </a:ext>
            </a:extLst>
          </p:cNvPr>
          <p:cNvSpPr/>
          <p:nvPr/>
        </p:nvSpPr>
        <p:spPr>
          <a:xfrm>
            <a:off x="2558637" y="1507258"/>
            <a:ext cx="7315200" cy="4343400"/>
          </a:xfrm>
          <a:prstGeom prst="roundRect">
            <a:avLst>
              <a:gd name="adj" fmla="val 2245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F7DA016-0E60-4FC3-84E8-0D5C1D15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826" y="1652385"/>
            <a:ext cx="5486400" cy="26248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defTabSz="811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 defTabSz="811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811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1200" b="1" dirty="0">
                <a:latin typeface="+mj-lt"/>
              </a:rPr>
              <a:t>Sample organizational structure of a congressional office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89C336-5C23-4458-53E0-98BFC43ED4B2}"/>
              </a:ext>
            </a:extLst>
          </p:cNvPr>
          <p:cNvCxnSpPr>
            <a:cxnSpLocks/>
          </p:cNvCxnSpPr>
          <p:nvPr/>
        </p:nvCxnSpPr>
        <p:spPr>
          <a:xfrm>
            <a:off x="8737217" y="3202563"/>
            <a:ext cx="0" cy="1318963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2957971-84C6-D2BC-EB69-D2512A295EE5}"/>
              </a:ext>
            </a:extLst>
          </p:cNvPr>
          <p:cNvSpPr/>
          <p:nvPr/>
        </p:nvSpPr>
        <p:spPr>
          <a:xfrm>
            <a:off x="4977473" y="4934675"/>
            <a:ext cx="4164561" cy="4441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Members of Congress have busy schedules – staffers often have more time to devote to Hill meetings and are more capable of affecting any takeaway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C96947-EB00-AFB6-5487-5F7ABC430582}"/>
              </a:ext>
            </a:extLst>
          </p:cNvPr>
          <p:cNvCxnSpPr>
            <a:cxnSpLocks/>
          </p:cNvCxnSpPr>
          <p:nvPr/>
        </p:nvCxnSpPr>
        <p:spPr>
          <a:xfrm>
            <a:off x="3701637" y="3206856"/>
            <a:ext cx="0" cy="1914623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AD8A0BE-23D0-BDE0-3DDA-2C572CC3D195}"/>
              </a:ext>
            </a:extLst>
          </p:cNvPr>
          <p:cNvSpPr/>
          <p:nvPr/>
        </p:nvSpPr>
        <p:spPr>
          <a:xfrm>
            <a:off x="3015837" y="432411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Legislative Assistant/Aide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3AF66-4983-3D89-AE47-38DBF495682A}"/>
              </a:ext>
            </a:extLst>
          </p:cNvPr>
          <p:cNvCxnSpPr/>
          <p:nvPr/>
        </p:nvCxnSpPr>
        <p:spPr>
          <a:xfrm>
            <a:off x="6216237" y="2403830"/>
            <a:ext cx="0" cy="810922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4D1E16-6AC3-F356-5078-CD6B14FC3062}"/>
              </a:ext>
            </a:extLst>
          </p:cNvPr>
          <p:cNvCxnSpPr>
            <a:cxnSpLocks/>
          </p:cNvCxnSpPr>
          <p:nvPr/>
        </p:nvCxnSpPr>
        <p:spPr>
          <a:xfrm>
            <a:off x="5384570" y="3214752"/>
            <a:ext cx="0" cy="1286627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1D1DBE-F253-15C5-F061-5F3528067C8D}"/>
              </a:ext>
            </a:extLst>
          </p:cNvPr>
          <p:cNvCxnSpPr>
            <a:cxnSpLocks/>
          </p:cNvCxnSpPr>
          <p:nvPr/>
        </p:nvCxnSpPr>
        <p:spPr>
          <a:xfrm>
            <a:off x="7058690" y="3214752"/>
            <a:ext cx="0" cy="1283728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51">
            <a:extLst>
              <a:ext uri="{FF2B5EF4-FFF2-40B4-BE49-F238E27FC236}">
                <a16:creationId xmlns:a16="http://schemas.microsoft.com/office/drawing/2014/main" id="{B97A3049-DC74-D766-3C64-336EDE2F7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606" y="3333751"/>
            <a:ext cx="93006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>
                <a:latin typeface="+mj-lt"/>
              </a:rPr>
              <a:t>Policy Staff*</a:t>
            </a:r>
          </a:p>
        </p:txBody>
      </p:sp>
      <p:sp>
        <p:nvSpPr>
          <p:cNvPr id="15" name="TextBox 60">
            <a:extLst>
              <a:ext uri="{FF2B5EF4-FFF2-40B4-BE49-F238E27FC236}">
                <a16:creationId xmlns:a16="http://schemas.microsoft.com/office/drawing/2014/main" id="{44C2561B-D93F-7BF9-1510-242B91AA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918" y="3347047"/>
            <a:ext cx="867545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>
                <a:latin typeface="+mj-lt"/>
              </a:rPr>
              <a:t>Office Staff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CE5EA7-2E9C-7055-AD17-25935149CBA5}"/>
              </a:ext>
            </a:extLst>
          </p:cNvPr>
          <p:cNvCxnSpPr/>
          <p:nvPr/>
        </p:nvCxnSpPr>
        <p:spPr>
          <a:xfrm>
            <a:off x="3698447" y="3214752"/>
            <a:ext cx="50355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59">
            <a:extLst>
              <a:ext uri="{FF2B5EF4-FFF2-40B4-BE49-F238E27FC236}">
                <a16:creationId xmlns:a16="http://schemas.microsoft.com/office/drawing/2014/main" id="{D61A88C5-F95F-E254-A337-F899F93A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718" y="3333751"/>
            <a:ext cx="159370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>
                <a:latin typeface="+mj-lt"/>
              </a:rPr>
              <a:t>Communications Staff*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F324CE-87A6-4392-10AA-D1D16CDAC8EA}"/>
              </a:ext>
            </a:extLst>
          </p:cNvPr>
          <p:cNvSpPr/>
          <p:nvPr/>
        </p:nvSpPr>
        <p:spPr>
          <a:xfrm>
            <a:off x="5530437" y="2627065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Chief of Staff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1C8F9D-C399-D899-AA49-5365D8A7C536}"/>
              </a:ext>
            </a:extLst>
          </p:cNvPr>
          <p:cNvSpPr/>
          <p:nvPr/>
        </p:nvSpPr>
        <p:spPr>
          <a:xfrm>
            <a:off x="4694364" y="432411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Press Secretary/Assistant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939F36-A12E-D21D-9255-98A7788F16CF}"/>
              </a:ext>
            </a:extLst>
          </p:cNvPr>
          <p:cNvSpPr/>
          <p:nvPr/>
        </p:nvSpPr>
        <p:spPr>
          <a:xfrm>
            <a:off x="6372891" y="432411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Staff Assistant</a:t>
            </a:r>
          </a:p>
        </p:txBody>
      </p:sp>
      <p:sp>
        <p:nvSpPr>
          <p:cNvPr id="21" name="TextBox 60">
            <a:extLst>
              <a:ext uri="{FF2B5EF4-FFF2-40B4-BE49-F238E27FC236}">
                <a16:creationId xmlns:a16="http://schemas.microsoft.com/office/drawing/2014/main" id="{7733E302-26E5-7106-AF38-843921796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171" y="3343469"/>
            <a:ext cx="94609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>
                <a:latin typeface="+mj-lt"/>
              </a:rPr>
              <a:t>District Staff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187EC4-E501-57D5-1B49-15C88963202E}"/>
              </a:ext>
            </a:extLst>
          </p:cNvPr>
          <p:cNvSpPr/>
          <p:nvPr/>
        </p:nvSpPr>
        <p:spPr>
          <a:xfrm>
            <a:off x="5416137" y="2178468"/>
            <a:ext cx="1600200" cy="3657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Member of Congress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510AD5-FF4A-5CB5-5625-9E59B9E6F94F}"/>
              </a:ext>
            </a:extLst>
          </p:cNvPr>
          <p:cNvSpPr/>
          <p:nvPr/>
        </p:nvSpPr>
        <p:spPr>
          <a:xfrm>
            <a:off x="3015837" y="4934675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Legislative Correspondent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8C626-78FA-731D-3283-F1531ADA4E49}"/>
              </a:ext>
            </a:extLst>
          </p:cNvPr>
          <p:cNvSpPr/>
          <p:nvPr/>
        </p:nvSpPr>
        <p:spPr>
          <a:xfrm>
            <a:off x="8051417" y="370204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District Director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235E65-8C43-2FE1-626F-4DC2959D9B08}"/>
              </a:ext>
            </a:extLst>
          </p:cNvPr>
          <p:cNvSpPr/>
          <p:nvPr/>
        </p:nvSpPr>
        <p:spPr>
          <a:xfrm>
            <a:off x="3015837" y="370204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Legislative Director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FE714E-25EC-153B-BF3C-0DB19C2F9D2E}"/>
              </a:ext>
            </a:extLst>
          </p:cNvPr>
          <p:cNvSpPr/>
          <p:nvPr/>
        </p:nvSpPr>
        <p:spPr>
          <a:xfrm>
            <a:off x="4694364" y="370204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Communications Director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545C3B-52D2-0EFF-5E8F-8B547A3DBDE4}"/>
              </a:ext>
            </a:extLst>
          </p:cNvPr>
          <p:cNvSpPr/>
          <p:nvPr/>
        </p:nvSpPr>
        <p:spPr>
          <a:xfrm>
            <a:off x="6372891" y="370204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Personal Assistant/ Scheduler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CB5946-2684-E162-A8B3-8356F5AC5BEB}"/>
              </a:ext>
            </a:extLst>
          </p:cNvPr>
          <p:cNvSpPr/>
          <p:nvPr/>
        </p:nvSpPr>
        <p:spPr>
          <a:xfrm>
            <a:off x="8051417" y="4324119"/>
            <a:ext cx="1371600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+mj-lt"/>
              </a:rPr>
              <a:t>District Caseworkers</a:t>
            </a:r>
          </a:p>
        </p:txBody>
      </p:sp>
    </p:spTree>
    <p:extLst>
      <p:ext uri="{BB962C8B-B14F-4D97-AF65-F5344CB8AC3E}">
        <p14:creationId xmlns:p14="http://schemas.microsoft.com/office/powerpoint/2010/main" val="203046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6BAC-AFCF-AB51-076D-DF6A4DE4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1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Navigating Life After Residency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572BAB-812D-AC31-BA07-2501DCD20D8D}"/>
              </a:ext>
            </a:extLst>
          </p:cNvPr>
          <p:cNvCxnSpPr>
            <a:cxnSpLocks noChangeAspect="1"/>
          </p:cNvCxnSpPr>
          <p:nvPr/>
        </p:nvCxnSpPr>
        <p:spPr>
          <a:xfrm>
            <a:off x="3540548" y="2198125"/>
            <a:ext cx="0" cy="212445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47D2C5-FCF4-9CB6-8007-1D1B3B76D633}"/>
              </a:ext>
            </a:extLst>
          </p:cNvPr>
          <p:cNvCxnSpPr>
            <a:cxnSpLocks noChangeAspect="1"/>
          </p:cNvCxnSpPr>
          <p:nvPr/>
        </p:nvCxnSpPr>
        <p:spPr>
          <a:xfrm>
            <a:off x="6411598" y="2198125"/>
            <a:ext cx="0" cy="212445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9">
            <a:extLst>
              <a:ext uri="{FF2B5EF4-FFF2-40B4-BE49-F238E27FC236}">
                <a16:creationId xmlns:a16="http://schemas.microsoft.com/office/drawing/2014/main" id="{BE47CCD9-CA1C-BC9D-6650-4FFF0AB5B21E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7338901" y="3288759"/>
            <a:ext cx="393192" cy="1403457"/>
          </a:xfrm>
          <a:prstGeom prst="bentConnector3">
            <a:avLst>
              <a:gd name="adj1" fmla="val 60732"/>
            </a:avLst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1A4253-75C5-BE51-4318-92DF12E12D4A}"/>
              </a:ext>
            </a:extLst>
          </p:cNvPr>
          <p:cNvCxnSpPr>
            <a:cxnSpLocks noChangeAspect="1"/>
          </p:cNvCxnSpPr>
          <p:nvPr/>
        </p:nvCxnSpPr>
        <p:spPr>
          <a:xfrm>
            <a:off x="9011821" y="2767839"/>
            <a:ext cx="0" cy="164592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251528CF-954B-F626-CCCB-74E2F51005BF}"/>
              </a:ext>
            </a:extLst>
          </p:cNvPr>
          <p:cNvSpPr/>
          <p:nvPr/>
        </p:nvSpPr>
        <p:spPr>
          <a:xfrm>
            <a:off x="7159719" y="2958819"/>
            <a:ext cx="3657600" cy="914400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91440" rIns="91440" bIns="4572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046845D5-0461-673D-188B-20207D816609}"/>
              </a:ext>
            </a:extLst>
          </p:cNvPr>
          <p:cNvSpPr/>
          <p:nvPr/>
        </p:nvSpPr>
        <p:spPr>
          <a:xfrm>
            <a:off x="2461470" y="4222329"/>
            <a:ext cx="8358686" cy="952973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91440" rIns="91440" bIns="4572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D787B780-73FC-68FA-8DA1-8F848A4B384A}"/>
              </a:ext>
            </a:extLst>
          </p:cNvPr>
          <p:cNvSpPr/>
          <p:nvPr/>
        </p:nvSpPr>
        <p:spPr>
          <a:xfrm>
            <a:off x="2461474" y="1799005"/>
            <a:ext cx="8355846" cy="956460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91440" rIns="91440" bIns="4572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BC0A2226-A1F8-B806-D2B2-AB8C9826A54E}"/>
              </a:ext>
            </a:extLst>
          </p:cNvPr>
          <p:cNvSpPr/>
          <p:nvPr/>
        </p:nvSpPr>
        <p:spPr>
          <a:xfrm>
            <a:off x="2461470" y="1086141"/>
            <a:ext cx="8355849" cy="539708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91440" rIns="91440" bIns="4572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775007C7-85C4-1ECC-2627-4884FB4E3DB3}"/>
              </a:ext>
            </a:extLst>
          </p:cNvPr>
          <p:cNvSpPr/>
          <p:nvPr/>
        </p:nvSpPr>
        <p:spPr>
          <a:xfrm>
            <a:off x="2461471" y="5361663"/>
            <a:ext cx="8358686" cy="995900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91440" rIns="91440" bIns="4572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Picture 10" descr="US Capitol Icon 605803">
            <a:extLst>
              <a:ext uri="{FF2B5EF4-FFF2-40B4-BE49-F238E27FC236}">
                <a16:creationId xmlns:a16="http://schemas.microsoft.com/office/drawing/2014/main" id="{814BB0F5-0931-F107-DB92-43647234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56" y="-76401"/>
            <a:ext cx="1129779" cy="11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20B7DE-06C9-C9BC-7A36-55C0C17F8C1B}"/>
              </a:ext>
            </a:extLst>
          </p:cNvPr>
          <p:cNvSpPr txBox="1"/>
          <p:nvPr/>
        </p:nvSpPr>
        <p:spPr>
          <a:xfrm>
            <a:off x="669502" y="1086141"/>
            <a:ext cx="1600200" cy="539708"/>
          </a:xfrm>
          <a:prstGeom prst="roundRect">
            <a:avLst>
              <a:gd name="adj" fmla="val 1097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>
            <a:defPPr>
              <a:defRPr lang="en-US"/>
            </a:defPPr>
            <a:lvl1pPr>
              <a:defRPr sz="700" spc="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defRPr/>
            </a:pPr>
            <a:r>
              <a:rPr lang="en-US" sz="1100" b="1" cap="all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7" name="Elbow Connector 20">
            <a:extLst>
              <a:ext uri="{FF2B5EF4-FFF2-40B4-BE49-F238E27FC236}">
                <a16:creationId xmlns:a16="http://schemas.microsoft.com/office/drawing/2014/main" id="{BB60FB76-D419-2AE1-A03E-6581C48AE4DC}"/>
              </a:ext>
            </a:extLst>
          </p:cNvPr>
          <p:cNvCxnSpPr>
            <a:cxnSpLocks noChangeAspect="1"/>
          </p:cNvCxnSpPr>
          <p:nvPr/>
        </p:nvCxnSpPr>
        <p:spPr>
          <a:xfrm rot="16200000" flipH="1">
            <a:off x="5935444" y="3289074"/>
            <a:ext cx="393192" cy="1403457"/>
          </a:xfrm>
          <a:prstGeom prst="bentConnector3">
            <a:avLst>
              <a:gd name="adj1" fmla="val 60732"/>
            </a:avLst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DDAC04-3329-7216-65FC-00DA52CD43B7}"/>
              </a:ext>
            </a:extLst>
          </p:cNvPr>
          <p:cNvSpPr txBox="1"/>
          <p:nvPr/>
        </p:nvSpPr>
        <p:spPr>
          <a:xfrm>
            <a:off x="654674" y="1802815"/>
            <a:ext cx="1600200" cy="965024"/>
          </a:xfrm>
          <a:prstGeom prst="roundRect">
            <a:avLst>
              <a:gd name="adj" fmla="val 555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700" cap="all" spc="2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b="1" dirty="0">
                <a:latin typeface="+mj-lt"/>
              </a:rPr>
              <a:t>Committee consideration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38A77C-794D-ACE5-B43D-1AE254137260}"/>
              </a:ext>
            </a:extLst>
          </p:cNvPr>
          <p:cNvSpPr/>
          <p:nvPr/>
        </p:nvSpPr>
        <p:spPr>
          <a:xfrm>
            <a:off x="2461473" y="2965196"/>
            <a:ext cx="3687569" cy="914400"/>
          </a:xfrm>
          <a:prstGeom prst="roundRect">
            <a:avLst>
              <a:gd name="adj" fmla="val 33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91440" rIns="91440" bIns="4572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71907-8A2D-E0C0-71B5-C208D2815870}"/>
              </a:ext>
            </a:extLst>
          </p:cNvPr>
          <p:cNvSpPr txBox="1"/>
          <p:nvPr/>
        </p:nvSpPr>
        <p:spPr>
          <a:xfrm>
            <a:off x="649731" y="2965196"/>
            <a:ext cx="1600200" cy="908023"/>
          </a:xfrm>
          <a:prstGeom prst="roundRect">
            <a:avLst>
              <a:gd name="adj" fmla="val 393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700" cap="all" spc="2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300" b="1" dirty="0">
                <a:latin typeface="+mj-lt"/>
              </a:rPr>
              <a:t>Floor debate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8BD0A-7722-5F0E-527E-E1D3C59CB04E}"/>
              </a:ext>
            </a:extLst>
          </p:cNvPr>
          <p:cNvSpPr txBox="1"/>
          <p:nvPr/>
        </p:nvSpPr>
        <p:spPr>
          <a:xfrm>
            <a:off x="659617" y="4222123"/>
            <a:ext cx="1600200" cy="953179"/>
          </a:xfrm>
          <a:prstGeom prst="roundRect">
            <a:avLst>
              <a:gd name="adj" fmla="val 497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700" cap="all" spc="2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300" b="1" dirty="0">
                <a:latin typeface="+mj-lt"/>
              </a:rPr>
              <a:t>Final votes/</a:t>
            </a:r>
          </a:p>
          <a:p>
            <a:r>
              <a:rPr lang="en-US" sz="1300" b="1" dirty="0">
                <a:latin typeface="+mj-lt"/>
              </a:rPr>
              <a:t>conference </a:t>
            </a:r>
          </a:p>
          <a:p>
            <a:r>
              <a:rPr lang="en-US" sz="1300" b="1" dirty="0">
                <a:latin typeface="+mj-lt"/>
              </a:rPr>
              <a:t>committee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863109-9A32-EFD6-962F-72A0E014FD4F}"/>
              </a:ext>
            </a:extLst>
          </p:cNvPr>
          <p:cNvSpPr txBox="1"/>
          <p:nvPr/>
        </p:nvSpPr>
        <p:spPr>
          <a:xfrm>
            <a:off x="664560" y="5361663"/>
            <a:ext cx="1600200" cy="995900"/>
          </a:xfrm>
          <a:prstGeom prst="roundRect">
            <a:avLst>
              <a:gd name="adj" fmla="val 522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700" cap="all" spc="2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300" b="1" dirty="0">
                <a:latin typeface="+mj-lt"/>
              </a:rPr>
              <a:t>President’s </a:t>
            </a:r>
          </a:p>
          <a:p>
            <a:r>
              <a:rPr lang="en-US" sz="1300" b="1" dirty="0">
                <a:latin typeface="+mj-lt"/>
              </a:rPr>
              <a:t>signature </a:t>
            </a:r>
            <a:br>
              <a:rPr lang="en-US" sz="1300" b="1" dirty="0">
                <a:latin typeface="+mj-lt"/>
              </a:rPr>
            </a:br>
            <a:r>
              <a:rPr lang="en-US" sz="1300" b="1" dirty="0">
                <a:latin typeface="+mj-lt"/>
              </a:rPr>
              <a:t>or veto</a:t>
            </a: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384DEC89-33EF-734B-6F81-4997559FB6D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61472" y="4248340"/>
            <a:ext cx="8132269" cy="943848"/>
          </a:xfrm>
          <a:prstGeom prst="rect">
            <a:avLst/>
          </a:prstGeom>
          <a:noFill/>
          <a:ln>
            <a:noFill/>
          </a:ln>
        </p:spPr>
        <p:txBody>
          <a:bodyPr wrap="square" lIns="18288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If both chambers pass an identical bill, it is sent directly to the president</a:t>
            </a:r>
          </a:p>
          <a:p>
            <a:pPr marL="171450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If they pass different bills, a conference committee is formed of representatives and senators who try and find a compromise</a:t>
            </a:r>
          </a:p>
          <a:p>
            <a:pPr marL="171450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Bills that pass conference committee must then pass both the House and Senate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703CDE-E897-650D-9470-C992D74820AF}"/>
              </a:ext>
            </a:extLst>
          </p:cNvPr>
          <p:cNvSpPr txBox="1">
            <a:spLocks noChangeAspect="1"/>
          </p:cNvSpPr>
          <p:nvPr/>
        </p:nvSpPr>
        <p:spPr>
          <a:xfrm>
            <a:off x="2513402" y="1202666"/>
            <a:ext cx="8358685" cy="294750"/>
          </a:xfrm>
          <a:prstGeom prst="rect">
            <a:avLst/>
          </a:prstGeom>
          <a:noFill/>
          <a:ln>
            <a:noFill/>
          </a:ln>
        </p:spPr>
        <p:txBody>
          <a:bodyPr lIns="182880"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A representative</a:t>
            </a:r>
            <a:r>
              <a:rPr lang="en-US" sz="1400" b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or senator introduces a bill by filing it with the House/Senate clerk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A1F6D9-E8C5-E9E5-91E2-4D029D040B6A}"/>
              </a:ext>
            </a:extLst>
          </p:cNvPr>
          <p:cNvSpPr txBox="1">
            <a:spLocks noChangeAspect="1"/>
          </p:cNvSpPr>
          <p:nvPr/>
        </p:nvSpPr>
        <p:spPr>
          <a:xfrm>
            <a:off x="2504908" y="3005716"/>
            <a:ext cx="3384904" cy="643964"/>
          </a:xfrm>
          <a:prstGeom prst="rect">
            <a:avLst/>
          </a:prstGeom>
          <a:noFill/>
          <a:ln w="19050" cmpd="sng">
            <a:noFill/>
          </a:ln>
        </p:spPr>
        <p:txBody>
          <a:bodyPr/>
          <a:lstStyle/>
          <a:p>
            <a:pPr algn="ctr">
              <a:spcAft>
                <a:spcPts val="20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House</a:t>
            </a:r>
          </a:p>
          <a:p>
            <a:pPr marL="288925" indent="-1714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Bill is debated and amended</a:t>
            </a:r>
          </a:p>
          <a:p>
            <a:pPr marL="288925" indent="-1714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Simple majority needed to pass</a:t>
            </a: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4AC2D353-8A75-4222-7C86-723C50A4662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56092" y="2904999"/>
            <a:ext cx="3264854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20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Senate</a:t>
            </a:r>
          </a:p>
          <a:p>
            <a:pPr marL="288925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Bill is debated and amended</a:t>
            </a:r>
          </a:p>
          <a:p>
            <a:pPr marL="288925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3/5 majority needed to end debate</a:t>
            </a:r>
          </a:p>
          <a:p>
            <a:pPr marL="288925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Simple majority needed to pass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3F22CD-7C68-2A3F-8686-29369AC1545D}"/>
              </a:ext>
            </a:extLst>
          </p:cNvPr>
          <p:cNvSpPr txBox="1">
            <a:spLocks noChangeAspect="1"/>
          </p:cNvSpPr>
          <p:nvPr/>
        </p:nvSpPr>
        <p:spPr>
          <a:xfrm>
            <a:off x="2506145" y="1873321"/>
            <a:ext cx="7931852" cy="789960"/>
          </a:xfrm>
          <a:prstGeom prst="rect">
            <a:avLst/>
          </a:prstGeom>
          <a:noFill/>
          <a:ln>
            <a:noFill/>
          </a:ln>
        </p:spPr>
        <p:txBody>
          <a:bodyPr wrap="square" lIns="18288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Bills are referred to committees for debate, analysis, and amendments</a:t>
            </a:r>
            <a:endParaRPr lang="en-US" sz="1400" dirty="0">
              <a:solidFill>
                <a:srgbClr val="000000"/>
              </a:solidFill>
              <a:latin typeface="+mj-lt"/>
              <a:ea typeface="Georgia" charset="0"/>
              <a:cs typeface="Georgia" charset="0"/>
            </a:endParaRP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Simple majorities are needed to pass committees in both the House and Senate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Bills are often sent to subcommittees for extra analysis, especially on niche issues</a:t>
            </a:r>
          </a:p>
        </p:txBody>
      </p:sp>
      <p:sp>
        <p:nvSpPr>
          <p:cNvPr id="28" name="TextBox 51">
            <a:extLst>
              <a:ext uri="{FF2B5EF4-FFF2-40B4-BE49-F238E27FC236}">
                <a16:creationId xmlns:a16="http://schemas.microsoft.com/office/drawing/2014/main" id="{2F2AB662-CC96-02AB-0D94-5AAF167C4DE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61473" y="5455727"/>
            <a:ext cx="7079029" cy="789960"/>
          </a:xfrm>
          <a:prstGeom prst="rect">
            <a:avLst/>
          </a:prstGeom>
          <a:noFill/>
          <a:ln>
            <a:noFill/>
          </a:ln>
        </p:spPr>
        <p:txBody>
          <a:bodyPr wrap="square" lIns="18288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A bill becomes </a:t>
            </a:r>
            <a:r>
              <a:rPr lang="en-US" altLang="en-US" sz="1400" b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law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 after a president signs it or after 10 days if they take no action</a:t>
            </a:r>
          </a:p>
          <a:p>
            <a:pPr marL="171450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The president can reject a bill with a </a:t>
            </a:r>
            <a:r>
              <a:rPr lang="en-US" altLang="en-US" sz="1400" b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veto</a:t>
            </a:r>
          </a:p>
          <a:p>
            <a:pPr marL="171450" indent="-171450" eaLnBrk="1" hangingPunct="1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Congress can </a:t>
            </a:r>
            <a:r>
              <a:rPr lang="en-US" altLang="en-US" sz="1400" b="1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override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rPr>
              <a:t> the veto by with a 2/3 majority vote in each chamber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719330-24E3-4AFD-B88F-99EE317DA1D3}"/>
              </a:ext>
            </a:extLst>
          </p:cNvPr>
          <p:cNvGrpSpPr/>
          <p:nvPr/>
        </p:nvGrpSpPr>
        <p:grpSpPr>
          <a:xfrm>
            <a:off x="8116136" y="267625"/>
            <a:ext cx="1791369" cy="584519"/>
            <a:chOff x="7893946" y="301808"/>
            <a:chExt cx="1791369" cy="584519"/>
          </a:xfrm>
        </p:grpSpPr>
        <p:sp>
          <p:nvSpPr>
            <p:cNvPr id="30" name="Rounded Rectangle 33">
              <a:extLst>
                <a:ext uri="{FF2B5EF4-FFF2-40B4-BE49-F238E27FC236}">
                  <a16:creationId xmlns:a16="http://schemas.microsoft.com/office/drawing/2014/main" id="{1DA1C1BB-5A0F-7B31-136B-27D009ECD5B1}"/>
                </a:ext>
              </a:extLst>
            </p:cNvPr>
            <p:cNvSpPr/>
            <p:nvPr/>
          </p:nvSpPr>
          <p:spPr>
            <a:xfrm>
              <a:off x="7893946" y="301808"/>
              <a:ext cx="1791369" cy="584519"/>
            </a:xfrm>
            <a:prstGeom prst="roundRect">
              <a:avLst>
                <a:gd name="adj" fmla="val 3386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91440" rIns="91440" bIns="45720" rtlCol="0" anchor="t">
              <a:no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en-US" sz="11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782B39-0FFD-30ED-197B-72B077AEC7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893946" y="441376"/>
              <a:ext cx="1791369" cy="267651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  <a:ea typeface="Georgia" charset="0"/>
                  <a:cs typeface="Georgia" charset="0"/>
                </a:rPr>
                <a:t>Senate</a:t>
              </a:r>
              <a:endParaRPr lang="en-US" sz="18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8759425-279D-2DDB-3D37-D72B49FA7A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783" y="5507635"/>
            <a:ext cx="1148079" cy="73805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17940E-384B-BFD6-DBE8-F8BA48A70AB6}"/>
              </a:ext>
            </a:extLst>
          </p:cNvPr>
          <p:cNvCxnSpPr>
            <a:cxnSpLocks noChangeAspect="1"/>
          </p:cNvCxnSpPr>
          <p:nvPr/>
        </p:nvCxnSpPr>
        <p:spPr>
          <a:xfrm>
            <a:off x="4202192" y="2767839"/>
            <a:ext cx="0" cy="164592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DF0DE5-863A-CAF1-508E-177B995F3904}"/>
              </a:ext>
            </a:extLst>
          </p:cNvPr>
          <p:cNvCxnSpPr>
            <a:cxnSpLocks noChangeAspect="1"/>
          </p:cNvCxnSpPr>
          <p:nvPr/>
        </p:nvCxnSpPr>
        <p:spPr>
          <a:xfrm>
            <a:off x="4202192" y="1625849"/>
            <a:ext cx="0" cy="164592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4750058-B478-57EE-A3A8-9BDE69E3E8E2}"/>
              </a:ext>
            </a:extLst>
          </p:cNvPr>
          <p:cNvCxnSpPr>
            <a:cxnSpLocks noChangeAspect="1"/>
          </p:cNvCxnSpPr>
          <p:nvPr/>
        </p:nvCxnSpPr>
        <p:spPr>
          <a:xfrm>
            <a:off x="9011821" y="1625849"/>
            <a:ext cx="0" cy="164592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90DE00-4311-6502-9578-D523B64009B2}"/>
              </a:ext>
            </a:extLst>
          </p:cNvPr>
          <p:cNvCxnSpPr>
            <a:cxnSpLocks noChangeAspect="1"/>
          </p:cNvCxnSpPr>
          <p:nvPr/>
        </p:nvCxnSpPr>
        <p:spPr>
          <a:xfrm>
            <a:off x="6822718" y="5204073"/>
            <a:ext cx="0" cy="164592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756B64-B361-3C81-1E34-53554798F64E}"/>
              </a:ext>
            </a:extLst>
          </p:cNvPr>
          <p:cNvGrpSpPr/>
          <p:nvPr/>
        </p:nvGrpSpPr>
        <p:grpSpPr>
          <a:xfrm>
            <a:off x="3306507" y="261671"/>
            <a:ext cx="1791369" cy="584519"/>
            <a:chOff x="3084317" y="295854"/>
            <a:chExt cx="1791369" cy="584519"/>
          </a:xfrm>
        </p:grpSpPr>
        <p:sp>
          <p:nvSpPr>
            <p:cNvPr id="38" name="Rounded Rectangle 41">
              <a:extLst>
                <a:ext uri="{FF2B5EF4-FFF2-40B4-BE49-F238E27FC236}">
                  <a16:creationId xmlns:a16="http://schemas.microsoft.com/office/drawing/2014/main" id="{BB7290B6-47F5-EB59-BEA6-363F53090791}"/>
                </a:ext>
              </a:extLst>
            </p:cNvPr>
            <p:cNvSpPr/>
            <p:nvPr/>
          </p:nvSpPr>
          <p:spPr>
            <a:xfrm>
              <a:off x="3084317" y="295854"/>
              <a:ext cx="1791369" cy="584519"/>
            </a:xfrm>
            <a:prstGeom prst="roundRect">
              <a:avLst>
                <a:gd name="adj" fmla="val 3386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91440" rIns="91440" bIns="45720" rtlCol="0" anchor="t">
              <a:no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en-US" sz="11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34E36A-41F1-3E34-6205-FE6A8833F6F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84317" y="454287"/>
              <a:ext cx="1791369" cy="267651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  <a:ea typeface="Georgia" charset="0"/>
                  <a:cs typeface="Georgia" charset="0"/>
                </a:rPr>
                <a:t>House of Representatives</a:t>
              </a:r>
              <a:endParaRPr lang="en-US" sz="1600" dirty="0">
                <a:solidFill>
                  <a:srgbClr val="000000"/>
                </a:solidFill>
                <a:latin typeface="+mj-lt"/>
                <a:ea typeface="Georgia" charset="0"/>
                <a:cs typeface="Georgi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79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A 2023">
      <a:dk1>
        <a:srgbClr val="000000"/>
      </a:dk1>
      <a:lt1>
        <a:srgbClr val="FFFFFF"/>
      </a:lt1>
      <a:dk2>
        <a:srgbClr val="000066"/>
      </a:dk2>
      <a:lt2>
        <a:srgbClr val="E7E6E6"/>
      </a:lt2>
      <a:accent1>
        <a:srgbClr val="4472C4"/>
      </a:accent1>
      <a:accent2>
        <a:srgbClr val="09BDCB"/>
      </a:accent2>
      <a:accent3>
        <a:srgbClr val="A5A5A5"/>
      </a:accent3>
      <a:accent4>
        <a:srgbClr val="22A39C"/>
      </a:accent4>
      <a:accent5>
        <a:srgbClr val="455362"/>
      </a:accent5>
      <a:accent6>
        <a:srgbClr val="11C7EB"/>
      </a:accent6>
      <a:hlink>
        <a:srgbClr val="0563C1"/>
      </a:hlink>
      <a:folHlink>
        <a:srgbClr val="FF8F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OA 2023">
      <a:dk1>
        <a:srgbClr val="000000"/>
      </a:dk1>
      <a:lt1>
        <a:srgbClr val="FFFFFF"/>
      </a:lt1>
      <a:dk2>
        <a:srgbClr val="000066"/>
      </a:dk2>
      <a:lt2>
        <a:srgbClr val="E7E6E6"/>
      </a:lt2>
      <a:accent1>
        <a:srgbClr val="4472C4"/>
      </a:accent1>
      <a:accent2>
        <a:srgbClr val="09BDCB"/>
      </a:accent2>
      <a:accent3>
        <a:srgbClr val="A5A5A5"/>
      </a:accent3>
      <a:accent4>
        <a:srgbClr val="22A39C"/>
      </a:accent4>
      <a:accent5>
        <a:srgbClr val="455362"/>
      </a:accent5>
      <a:accent6>
        <a:srgbClr val="11C7EB"/>
      </a:accent6>
      <a:hlink>
        <a:srgbClr val="0563C1"/>
      </a:hlink>
      <a:folHlink>
        <a:srgbClr val="FF8F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1914</Words>
  <Application>Microsoft Office PowerPoint</Application>
  <PresentationFormat>Widescreen</PresentationFormat>
  <Paragraphs>317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Physician Advocacy and its Impact on Health Policy</vt:lpstr>
      <vt:lpstr>How Does Advocacy Work?</vt:lpstr>
      <vt:lpstr>Primary Levels of Government</vt:lpstr>
      <vt:lpstr>PowerPoint Presentation</vt:lpstr>
      <vt:lpstr>West Virginia Senate Bill 714 – Eliminates Osteopathic Board</vt:lpstr>
      <vt:lpstr>Constituent Visits are Most Influential</vt:lpstr>
      <vt:lpstr>Success in the Advocacy Space can Take Time</vt:lpstr>
      <vt:lpstr>Structure of a Congressional Office</vt:lpstr>
      <vt:lpstr>PowerPoint Presentation</vt:lpstr>
      <vt:lpstr>Bills Face Numerous Obstacles to Passage in Congress</vt:lpstr>
      <vt:lpstr>Bills Continue to Face Hurdles After Passage</vt:lpstr>
      <vt:lpstr>Keep Momentum Going</vt:lpstr>
      <vt:lpstr>Lack of Engagement?</vt:lpstr>
      <vt:lpstr>Osteopathic Advocacy Network</vt:lpstr>
      <vt:lpstr>Grassroots Advocacy</vt:lpstr>
      <vt:lpstr>August Recess</vt:lpstr>
      <vt:lpstr>Case Study</vt:lpstr>
      <vt:lpstr>The Issue</vt:lpstr>
      <vt:lpstr>Introducing Legislation</vt:lpstr>
      <vt:lpstr>Advocacy Timeline – SUDs Act</vt:lpstr>
      <vt:lpstr>Other Areas of Success</vt:lpstr>
      <vt:lpstr>DO Day on Capitol Hill</vt:lpstr>
      <vt:lpstr>DO Day Meetings</vt:lpstr>
      <vt:lpstr>DO Day Update – Legislative Issues</vt:lpstr>
      <vt:lpstr>Save-the-Date: DO Day on Capitol Hill 2025</vt:lpstr>
      <vt:lpstr>Apply for an AOA Bureau, Council, or Committee Today!</vt:lpstr>
      <vt:lpstr>Political Involvement</vt:lpstr>
      <vt:lpstr>The Cost of Federal Elections - Timeline</vt:lpstr>
      <vt:lpstr>Winning Candidates are Usually the Top Spenders</vt:lpstr>
      <vt:lpstr>The Osteopathic Political Action Committee</vt:lpstr>
      <vt:lpstr>2024 Cycle Members</vt:lpstr>
      <vt:lpstr>Candidate Questionnaire</vt:lpstr>
      <vt:lpstr>Communications</vt:lpstr>
      <vt:lpstr>A Seat at the Table</vt:lpstr>
      <vt:lpstr>Work Hard, Play Hard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Morland, Nick</dc:creator>
  <cp:lastModifiedBy>Neal, Sean</cp:lastModifiedBy>
  <cp:revision>57</cp:revision>
  <dcterms:created xsi:type="dcterms:W3CDTF">2020-06-18T18:52:57Z</dcterms:created>
  <dcterms:modified xsi:type="dcterms:W3CDTF">2024-04-25T22:04:29Z</dcterms:modified>
</cp:coreProperties>
</file>