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3" r:id="rId5"/>
    <p:sldMasterId id="2147483689" r:id="rId6"/>
  </p:sldMasterIdLst>
  <p:notesMasterIdLst>
    <p:notesMasterId r:id="rId12"/>
  </p:notesMasterIdLst>
  <p:sldIdLst>
    <p:sldId id="283" r:id="rId7"/>
    <p:sldId id="332" r:id="rId8"/>
    <p:sldId id="335" r:id="rId9"/>
    <p:sldId id="329" r:id="rId10"/>
    <p:sldId id="3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E Castleberry" initials="JEC" lastIdx="1" clrIdx="0">
    <p:extLst>
      <p:ext uri="{19B8F6BF-5375-455C-9EA6-DF929625EA0E}">
        <p15:presenceInfo xmlns:p15="http://schemas.microsoft.com/office/powerpoint/2012/main" userId="S::JanaC@health.ok.gov::73f5b267-24b4-47e8-a8ab-04557767d3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EDEC5-D6AB-8643-A8B8-278794F4EB6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0B08-8BBB-504C-BAD2-61931D34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3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9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5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669397"/>
            <a:ext cx="5177118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3334871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3A690F2-CC54-3C44-9BEF-D5ADE6DC9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13" r="15473"/>
          <a:stretch/>
        </p:blipFill>
        <p:spPr>
          <a:xfrm>
            <a:off x="5986465" y="0"/>
            <a:ext cx="6205535" cy="631279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85A7243-0DC8-E148-9F97-5A788A1A2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594"/>
          <a:stretch/>
        </p:blipFill>
        <p:spPr>
          <a:xfrm>
            <a:off x="254000" y="5841519"/>
            <a:ext cx="3282949" cy="9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CD98A45-298D-4B4E-9BD0-7C743E630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E887A04-1776-0A4B-9899-8EE0C579D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&#10;&#10;Description automatically generated">
            <a:extLst>
              <a:ext uri="{FF2B5EF4-FFF2-40B4-BE49-F238E27FC236}">
                <a16:creationId xmlns:a16="http://schemas.microsoft.com/office/drawing/2014/main" id="{72BC373A-DE29-0247-A234-93E1FEF2E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—</a:t>
            </a:r>
            <a:br>
              <a:rPr lang="en-US"/>
            </a:br>
            <a:r>
              <a:rPr lang="en-US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85BB4E-3904-514B-85A9-2B96FECBF8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3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, traffic, clock&#10;&#10;Description automatically generated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85650" cy="686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—</a:t>
            </a:r>
            <a:br>
              <a:rPr lang="en-US"/>
            </a:br>
            <a:r>
              <a:rPr lang="en-US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4EE4D7C-1D46-A143-9887-FFD763471C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59"/>
            <a:ext cx="12185650" cy="6856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—</a:t>
            </a:r>
            <a:br>
              <a:rPr lang="en-US"/>
            </a:br>
            <a:r>
              <a:rPr lang="en-US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79B617A-DB22-E24F-8B89-DB124D5471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C855-FEF1-1B4E-AADE-9F8AE285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69A55-246C-7845-B504-186496D2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1E00C-C96C-BF45-B40B-D26F90C5B9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State Department of Health | SLRP Advisory Council | November 30, 2022 </a:t>
            </a:r>
          </a:p>
        </p:txBody>
      </p:sp>
    </p:spTree>
    <p:extLst>
      <p:ext uri="{BB962C8B-B14F-4D97-AF65-F5344CB8AC3E}">
        <p14:creationId xmlns:p14="http://schemas.microsoft.com/office/powerpoint/2010/main" val="95243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05AA0-182C-B843-BE95-BA38DD19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C1CC-3ED5-DE4E-B74C-9E2DD1923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State Department of Health | SLRP Advisory Council | November 30, 2022 </a:t>
            </a:r>
          </a:p>
        </p:txBody>
      </p:sp>
    </p:spTree>
    <p:extLst>
      <p:ext uri="{BB962C8B-B14F-4D97-AF65-F5344CB8AC3E}">
        <p14:creationId xmlns:p14="http://schemas.microsoft.com/office/powerpoint/2010/main" val="3542238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16100" y="297473"/>
            <a:ext cx="6576059" cy="46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9539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2545150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9539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2469173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9539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1624752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9539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258917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E02262EA-95AE-644C-89CE-0E067B63B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D97193-754B-A543-B435-C0753432B0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183" y="5492003"/>
            <a:ext cx="2575775" cy="9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20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9539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1481244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669397"/>
            <a:ext cx="5177118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3334871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3A690F2-CC54-3C44-9BEF-D5ADE6DC9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13" r="15473"/>
          <a:stretch/>
        </p:blipFill>
        <p:spPr>
          <a:xfrm>
            <a:off x="5986465" y="0"/>
            <a:ext cx="6205535" cy="631279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85A7243-0DC8-E148-9F97-5A788A1A2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594"/>
          <a:stretch/>
        </p:blipFill>
        <p:spPr>
          <a:xfrm>
            <a:off x="254000" y="5841519"/>
            <a:ext cx="3282949" cy="9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00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E02262EA-95AE-644C-89CE-0E067B63B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D97193-754B-A543-B435-C0753432B0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183" y="5492003"/>
            <a:ext cx="2575775" cy="9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8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95F359D-F37A-5742-8D6F-89B4F001E2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2000" cy="50292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00615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394140" cy="837374"/>
          </a:xfrm>
        </p:spPr>
        <p:txBody>
          <a:bodyPr>
            <a:noAutofit/>
          </a:bodyPr>
          <a:lstStyle/>
          <a:p>
            <a:r>
              <a:rPr lang="en-US"/>
              <a:t>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38151"/>
            <a:ext cx="11394141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E15990-551A-CF41-8FB5-20F066FBFB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State Department of Health | Office of Primary Care Overview </a:t>
            </a:r>
          </a:p>
        </p:txBody>
      </p:sp>
    </p:spTree>
    <p:extLst>
      <p:ext uri="{BB962C8B-B14F-4D97-AF65-F5344CB8AC3E}">
        <p14:creationId xmlns:p14="http://schemas.microsoft.com/office/powerpoint/2010/main" val="2926935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099800" cy="837374"/>
          </a:xfrm>
        </p:spPr>
        <p:txBody>
          <a:bodyPr>
            <a:noAutofit/>
          </a:bodyPr>
          <a:lstStyle/>
          <a:p>
            <a:r>
              <a:rPr lang="en-US"/>
              <a:t>Split 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7D3AE5-ADF3-8D43-871F-66ED09FE85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369CDA-1C54-C44F-A2BE-9DBB36FBA6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Oklahoma State Department of Health | Office of Primary Care Overview </a:t>
            </a:r>
          </a:p>
        </p:txBody>
      </p:sp>
    </p:spTree>
    <p:extLst>
      <p:ext uri="{BB962C8B-B14F-4D97-AF65-F5344CB8AC3E}">
        <p14:creationId xmlns:p14="http://schemas.microsoft.com/office/powerpoint/2010/main" val="4020759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F3AEAD-1C37-4649-AC36-D4AB1B39BD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81363" y="0"/>
            <a:ext cx="8910637" cy="68580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/>
              <a:t>Photo or Graphic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2B914-8F51-0844-8C95-68D180BE5B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00099" y="6378575"/>
            <a:ext cx="2319617" cy="198338"/>
          </a:xfrm>
        </p:spPr>
        <p:txBody>
          <a:bodyPr/>
          <a:lstStyle/>
          <a:p>
            <a:r>
              <a:rPr lang="en-US"/>
              <a:t>Oklahoma State Department of Health | Office of Primary Care Overview </a:t>
            </a:r>
          </a:p>
        </p:txBody>
      </p:sp>
    </p:spTree>
    <p:extLst>
      <p:ext uri="{BB962C8B-B14F-4D97-AF65-F5344CB8AC3E}">
        <p14:creationId xmlns:p14="http://schemas.microsoft.com/office/powerpoint/2010/main" val="2721755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B377C7-C83B-E847-9F25-B9672034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8" y="1076325"/>
            <a:ext cx="11393490" cy="4773613"/>
          </a:xfrm>
        </p:spPr>
        <p:txBody>
          <a:bodyPr anchor="ctr">
            <a:no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261400" indent="0">
              <a:buNone/>
              <a:defRPr/>
            </a:lvl2pPr>
            <a:lvl3pPr marL="436562" indent="0">
              <a:buNone/>
              <a:defRPr/>
            </a:lvl3pPr>
            <a:lvl4pPr marL="666750" indent="0">
              <a:buNone/>
              <a:defRPr/>
            </a:lvl4pPr>
            <a:lvl5pPr marL="890588" indent="0">
              <a:buNone/>
              <a:defRPr/>
            </a:lvl5pPr>
          </a:lstStyle>
          <a:p>
            <a:pPr lvl="0"/>
            <a:r>
              <a:rPr lang="en-US"/>
              <a:t>Add Large Statement Here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5539E7C-4C59-C945-8CD1-0234C0BB46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0100" y="6359525"/>
            <a:ext cx="9926170" cy="2239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Oklahoma State Department of Health | Office of Primary Care Overview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DA782-E25F-8445-AE24-1A23CAEFB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0659" y="6252269"/>
            <a:ext cx="381002" cy="3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3281082" y="0"/>
            <a:ext cx="891091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/>
              <a:t>Graph Page</a:t>
            </a:r>
            <a:br>
              <a:rPr lang="en-US"/>
            </a:br>
            <a:r>
              <a:rPr lang="en-US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E8EFDEF-7F35-4E4F-AD99-938719A6DC5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27309" y="1062038"/>
            <a:ext cx="8018463" cy="482758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In The Center To Add a Graph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542ACA4-E23B-9740-AE2D-C78B70CBE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81050" y="6378575"/>
            <a:ext cx="2338667" cy="198338"/>
          </a:xfrm>
        </p:spPr>
        <p:txBody>
          <a:bodyPr/>
          <a:lstStyle/>
          <a:p>
            <a:r>
              <a:rPr lang="en-US"/>
              <a:t>Oklahoma State Department of Health | Office of Primary Care Overview </a:t>
            </a:r>
          </a:p>
        </p:txBody>
      </p:sp>
    </p:spTree>
    <p:extLst>
      <p:ext uri="{BB962C8B-B14F-4D97-AF65-F5344CB8AC3E}">
        <p14:creationId xmlns:p14="http://schemas.microsoft.com/office/powerpoint/2010/main" val="2801273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E3F1E2E-F99E-8B49-92FE-61436D017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—</a:t>
            </a:r>
            <a:br>
              <a:rPr lang="en-US"/>
            </a:br>
            <a:r>
              <a:rPr lang="en-US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47CF2C4-C3BC-EB4B-88C7-548CF5811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6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95F359D-F37A-5742-8D6F-89B4F001E2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2000" cy="50292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16976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CD98A45-298D-4B4E-9BD0-7C743E630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E887A04-1776-0A4B-9899-8EE0C579D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16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&#10;&#10;Description automatically generated">
            <a:extLst>
              <a:ext uri="{FF2B5EF4-FFF2-40B4-BE49-F238E27FC236}">
                <a16:creationId xmlns:a16="http://schemas.microsoft.com/office/drawing/2014/main" id="{72BC373A-DE29-0247-A234-93E1FEF2E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—</a:t>
            </a:r>
            <a:br>
              <a:rPr lang="en-US"/>
            </a:br>
            <a:r>
              <a:rPr lang="en-US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85BB4E-3904-514B-85A9-2B96FECBF8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05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, traffic, clock&#10;&#10;Description automatically generated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85650" cy="686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—</a:t>
            </a:r>
            <a:br>
              <a:rPr lang="en-US"/>
            </a:br>
            <a:r>
              <a:rPr lang="en-US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4EE4D7C-1D46-A143-9887-FFD763471C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23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59"/>
            <a:ext cx="12185650" cy="6856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—</a:t>
            </a:r>
            <a:br>
              <a:rPr lang="en-US"/>
            </a:br>
            <a:r>
              <a:rPr lang="en-US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79B617A-DB22-E24F-8B89-DB124D5471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42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C855-FEF1-1B4E-AADE-9F8AE285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69A55-246C-7845-B504-186496D2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1E00C-C96C-BF45-B40B-D26F90C5B9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State Department of Health | Office of Primary Care Overview </a:t>
            </a:r>
          </a:p>
        </p:txBody>
      </p:sp>
    </p:spTree>
    <p:extLst>
      <p:ext uri="{BB962C8B-B14F-4D97-AF65-F5344CB8AC3E}">
        <p14:creationId xmlns:p14="http://schemas.microsoft.com/office/powerpoint/2010/main" val="2845379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05AA0-182C-B843-BE95-BA38DD19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C1CC-3ED5-DE4E-B74C-9E2DD1923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State Department of Health | Office of Primary Care Overview </a:t>
            </a:r>
          </a:p>
        </p:txBody>
      </p:sp>
    </p:spTree>
    <p:extLst>
      <p:ext uri="{BB962C8B-B14F-4D97-AF65-F5344CB8AC3E}">
        <p14:creationId xmlns:p14="http://schemas.microsoft.com/office/powerpoint/2010/main" val="4197259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87" b="0" i="0">
                <a:solidFill>
                  <a:srgbClr val="F2F9F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Oklahoma State Department of Health | Office of Primary Care Overview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41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394140" cy="837374"/>
          </a:xfrm>
        </p:spPr>
        <p:txBody>
          <a:bodyPr>
            <a:noAutofit/>
          </a:bodyPr>
          <a:lstStyle/>
          <a:p>
            <a:r>
              <a:rPr lang="en-US"/>
              <a:t>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38151"/>
            <a:ext cx="11394141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E15990-551A-CF41-8FB5-20F066FBFB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State Department of Health | SLRP Advisory Council | November 30, 2022 </a:t>
            </a:r>
          </a:p>
        </p:txBody>
      </p:sp>
    </p:spTree>
    <p:extLst>
      <p:ext uri="{BB962C8B-B14F-4D97-AF65-F5344CB8AC3E}">
        <p14:creationId xmlns:p14="http://schemas.microsoft.com/office/powerpoint/2010/main" val="413925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099800" cy="837374"/>
          </a:xfrm>
        </p:spPr>
        <p:txBody>
          <a:bodyPr>
            <a:noAutofit/>
          </a:bodyPr>
          <a:lstStyle/>
          <a:p>
            <a:r>
              <a:rPr lang="en-US"/>
              <a:t>Split 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7D3AE5-ADF3-8D43-871F-66ED09FE85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369CDA-1C54-C44F-A2BE-9DBB36FBA6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Oklahoma State Department of Health | SLRP Advisory Council | November 30, 2022 </a:t>
            </a:r>
          </a:p>
        </p:txBody>
      </p:sp>
    </p:spTree>
    <p:extLst>
      <p:ext uri="{BB962C8B-B14F-4D97-AF65-F5344CB8AC3E}">
        <p14:creationId xmlns:p14="http://schemas.microsoft.com/office/powerpoint/2010/main" val="167032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F3AEAD-1C37-4649-AC36-D4AB1B39BD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81363" y="0"/>
            <a:ext cx="8910637" cy="68580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/>
              <a:t>Photo or Graphic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2B914-8F51-0844-8C95-68D180BE5B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00099" y="6378575"/>
            <a:ext cx="2319617" cy="198338"/>
          </a:xfrm>
        </p:spPr>
        <p:txBody>
          <a:bodyPr/>
          <a:lstStyle/>
          <a:p>
            <a:r>
              <a:rPr lang="en-US"/>
              <a:t>Oklahoma State Department of Health | SLRP Advisory Council | November 30, 2022 </a:t>
            </a:r>
          </a:p>
        </p:txBody>
      </p:sp>
    </p:spTree>
    <p:extLst>
      <p:ext uri="{BB962C8B-B14F-4D97-AF65-F5344CB8AC3E}">
        <p14:creationId xmlns:p14="http://schemas.microsoft.com/office/powerpoint/2010/main" val="16962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B377C7-C83B-E847-9F25-B9672034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8" y="1076325"/>
            <a:ext cx="11393490" cy="4773613"/>
          </a:xfrm>
        </p:spPr>
        <p:txBody>
          <a:bodyPr anchor="ctr">
            <a:no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261400" indent="0">
              <a:buNone/>
              <a:defRPr/>
            </a:lvl2pPr>
            <a:lvl3pPr marL="436562" indent="0">
              <a:buNone/>
              <a:defRPr/>
            </a:lvl3pPr>
            <a:lvl4pPr marL="666750" indent="0">
              <a:buNone/>
              <a:defRPr/>
            </a:lvl4pPr>
            <a:lvl5pPr marL="890588" indent="0">
              <a:buNone/>
              <a:defRPr/>
            </a:lvl5pPr>
          </a:lstStyle>
          <a:p>
            <a:pPr lvl="0"/>
            <a:r>
              <a:rPr lang="en-US"/>
              <a:t>Add Large Statement Here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5539E7C-4C59-C945-8CD1-0234C0BB46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0100" y="6359525"/>
            <a:ext cx="9926170" cy="2239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Oklahoma State Department of Health | SLRP Advisory Council | November 30, 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DA782-E25F-8445-AE24-1A23CAEFB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0659" y="6252269"/>
            <a:ext cx="381002" cy="3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9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3281082" y="0"/>
            <a:ext cx="891091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/>
              <a:t>Graph Page</a:t>
            </a:r>
            <a:br>
              <a:rPr lang="en-US"/>
            </a:br>
            <a:r>
              <a:rPr lang="en-US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E8EFDEF-7F35-4E4F-AD99-938719A6DC5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27309" y="1062038"/>
            <a:ext cx="8018463" cy="482758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In The Center To Add a Graph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542ACA4-E23B-9740-AE2D-C78B70CBE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81050" y="6378575"/>
            <a:ext cx="2338667" cy="198338"/>
          </a:xfrm>
        </p:spPr>
        <p:txBody>
          <a:bodyPr/>
          <a:lstStyle/>
          <a:p>
            <a:r>
              <a:rPr lang="en-US"/>
              <a:t>Oklahoma State Department of Health | SLRP Advisory Council | November 30, 2022 </a:t>
            </a:r>
          </a:p>
        </p:txBody>
      </p:sp>
    </p:spTree>
    <p:extLst>
      <p:ext uri="{BB962C8B-B14F-4D97-AF65-F5344CB8AC3E}">
        <p14:creationId xmlns:p14="http://schemas.microsoft.com/office/powerpoint/2010/main" val="172217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E3F1E2E-F99E-8B49-92FE-61436D017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—</a:t>
            </a:r>
            <a:br>
              <a:rPr lang="en-US"/>
            </a:br>
            <a:r>
              <a:rPr lang="en-US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47CF2C4-C3BC-EB4B-88C7-548CF5811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40" y="6106660"/>
            <a:ext cx="1550920" cy="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4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8CEA2-5F55-2D48-BA3F-C9B13AF4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15230"/>
            <a:ext cx="11394141" cy="83737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Content Page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E648A-7202-1A45-A150-09C33B8D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8151"/>
            <a:ext cx="84582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16417-6275-E049-BABF-0D5B83FF6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8141" y="6378575"/>
            <a:ext cx="2743200" cy="198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C6D8E-ECFE-5644-850D-BC83613EA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700" y="6372225"/>
            <a:ext cx="8140697" cy="198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Oklahoma State Department of Health | SLRP Advisory Council | November 30, 2022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B8B9CC6-71D1-DA4C-A2B5-3566A4A1B09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40659" y="6252269"/>
            <a:ext cx="381002" cy="3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73" r:id="rId4"/>
    <p:sldLayoutId id="2147483660" r:id="rId5"/>
    <p:sldLayoutId id="2147483661" r:id="rId6"/>
    <p:sldLayoutId id="2147483662" r:id="rId7"/>
    <p:sldLayoutId id="2147483669" r:id="rId8"/>
    <p:sldLayoutId id="2147483651" r:id="rId9"/>
    <p:sldLayoutId id="2147483670" r:id="rId10"/>
    <p:sldLayoutId id="2147483671" r:id="rId11"/>
    <p:sldLayoutId id="2147483672" r:id="rId12"/>
    <p:sldLayoutId id="2147483674" r:id="rId13"/>
    <p:sldLayoutId id="2147483654" r:id="rId14"/>
    <p:sldLayoutId id="2147483655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920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3018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22383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13" indent="-2254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6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137285"/>
          </a:xfrm>
          <a:custGeom>
            <a:avLst/>
            <a:gdLst/>
            <a:ahLst/>
            <a:cxnLst/>
            <a:rect l="l" t="t" r="r" b="b"/>
            <a:pathLst>
              <a:path w="12192000" h="1137285">
                <a:moveTo>
                  <a:pt x="12192000" y="0"/>
                </a:moveTo>
                <a:lnTo>
                  <a:pt x="0" y="0"/>
                </a:lnTo>
                <a:lnTo>
                  <a:pt x="0" y="1136903"/>
                </a:lnTo>
                <a:lnTo>
                  <a:pt x="12192000" y="11369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7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0436" y="0"/>
            <a:ext cx="941831" cy="9143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6100" y="103004"/>
            <a:ext cx="9462770" cy="85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4784" y="1812221"/>
            <a:ext cx="9531350" cy="4644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6886" y="6408263"/>
            <a:ext cx="272415" cy="20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9539">
              <a:lnSpc>
                <a:spcPts val="1535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319736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8CEA2-5F55-2D48-BA3F-C9B13AF4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15230"/>
            <a:ext cx="11394141" cy="83737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Content Page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E648A-7202-1A45-A150-09C33B8D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8151"/>
            <a:ext cx="84582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16417-6275-E049-BABF-0D5B83FF6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8141" y="6378575"/>
            <a:ext cx="2743200" cy="198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C6D8E-ECFE-5644-850D-BC83613EA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700" y="6372225"/>
            <a:ext cx="8140697" cy="198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Oklahoma State Department of Health | Office of Primary Care Overview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B8B9CC6-71D1-DA4C-A2B5-3566A4A1B09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40659" y="6252269"/>
            <a:ext cx="381002" cy="3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6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920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3018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22383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13" indent="-2254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6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hw.hrsa.gov/funding/apply-grant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anaC@health.ok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Melanie.Reese@health.ok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016647-C384-084D-91A8-2209F2D9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8" y="369508"/>
            <a:ext cx="5021036" cy="1736878"/>
          </a:xfrm>
        </p:spPr>
        <p:txBody>
          <a:bodyPr/>
          <a:lstStyle/>
          <a:p>
            <a:r>
              <a:rPr lang="en-US" dirty="0"/>
              <a:t>National Health Service Corps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“OK Health Corps” </a:t>
            </a:r>
            <a:br>
              <a:rPr lang="en-US" dirty="0"/>
            </a:br>
            <a:r>
              <a:rPr lang="en-US" sz="2500" dirty="0">
                <a:cs typeface="Arial"/>
              </a:rPr>
              <a:t>(NHSC State Loan Repayment Program)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E9049-9A90-A44E-9372-628E820C9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4334651"/>
            <a:ext cx="5177118" cy="853952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b="1" dirty="0"/>
              <a:t>Office of Primary Care</a:t>
            </a:r>
          </a:p>
          <a:p>
            <a:r>
              <a:rPr lang="en-US" sz="1400" dirty="0"/>
              <a:t>Jana Castleberry, Director</a:t>
            </a:r>
            <a:endParaRPr lang="en-US" sz="1400" dirty="0">
              <a:cs typeface="Arial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A930C727-4D04-738A-A6E3-AB30B05A2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9" t="3917" r="83774" b="82077"/>
          <a:stretch/>
        </p:blipFill>
        <p:spPr>
          <a:xfrm>
            <a:off x="4229656" y="369508"/>
            <a:ext cx="1404661" cy="15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6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57997-E870-A6A0-FCBB-0CEEC2E2B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i="0" dirty="0">
                <a:effectLst/>
              </a:rPr>
              <a:t>Our Work</a:t>
            </a:r>
          </a:p>
          <a:p>
            <a:pPr>
              <a:lnSpc>
                <a:spcPct val="90000"/>
              </a:lnSpc>
            </a:pPr>
            <a:r>
              <a:rPr lang="en-US" b="0" i="0" dirty="0">
                <a:effectLst/>
              </a:rPr>
              <a:t>The Bureau of Health Workforce (BHW) improves the health of people who need it most. We strengthen the health workforce and connect skilled health care providers to communities in need.</a:t>
            </a:r>
          </a:p>
          <a:p>
            <a:pPr>
              <a:lnSpc>
                <a:spcPct val="90000"/>
              </a:lnSpc>
            </a:pPr>
            <a:r>
              <a:rPr lang="en-US" b="1" i="0" dirty="0">
                <a:effectLst/>
              </a:rPr>
              <a:t>What are your aims?</a:t>
            </a:r>
          </a:p>
          <a:p>
            <a:pPr>
              <a:lnSpc>
                <a:spcPct val="90000"/>
              </a:lnSpc>
            </a:pPr>
            <a:r>
              <a:rPr lang="en-US" b="0" i="0" dirty="0">
                <a:effectLst/>
              </a:rPr>
              <a:t>ACCESS: Make it easier for people to access health care.</a:t>
            </a:r>
          </a:p>
          <a:p>
            <a:pPr>
              <a:lnSpc>
                <a:spcPct val="90000"/>
              </a:lnSpc>
            </a:pPr>
            <a:r>
              <a:rPr lang="en-US" b="0" i="0" dirty="0">
                <a:effectLst/>
              </a:rPr>
              <a:t>SUPPLY: Balance the supply of health workers with the demand for care.</a:t>
            </a:r>
          </a:p>
          <a:p>
            <a:pPr>
              <a:lnSpc>
                <a:spcPct val="90000"/>
              </a:lnSpc>
            </a:pPr>
            <a:r>
              <a:rPr lang="en-US" b="0" i="0" dirty="0">
                <a:effectLst/>
              </a:rPr>
              <a:t>DISTRIBUTION: Improve distribution of the health workforce.</a:t>
            </a:r>
          </a:p>
          <a:p>
            <a:pPr>
              <a:lnSpc>
                <a:spcPct val="90000"/>
              </a:lnSpc>
            </a:pPr>
            <a:r>
              <a:rPr lang="en-US" b="0" i="0" dirty="0">
                <a:effectLst/>
              </a:rPr>
              <a:t>QUALITY: Improve the quality of the health workforce and the care they provide.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i="0" dirty="0">
                <a:effectLst/>
              </a:rPr>
              <a:t>What programs do you offer?</a:t>
            </a:r>
          </a:p>
          <a:p>
            <a:pPr>
              <a:lnSpc>
                <a:spcPct val="90000"/>
              </a:lnSpc>
            </a:pPr>
            <a:r>
              <a:rPr lang="en-US" b="0" i="0" dirty="0">
                <a:effectLst/>
              </a:rPr>
              <a:t>We offer scholarship, loan, and loan repayment programs to individuals and </a:t>
            </a:r>
            <a:r>
              <a:rPr lang="en-US" b="0" i="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 grants</a:t>
            </a:r>
            <a:r>
              <a:rPr lang="en-US" b="0" i="0" dirty="0">
                <a:effectLst/>
              </a:rPr>
              <a:t> to organizations</a:t>
            </a:r>
          </a:p>
          <a:p>
            <a:pPr>
              <a:lnSpc>
                <a:spcPct val="90000"/>
              </a:lnSpc>
            </a:pPr>
            <a:r>
              <a:rPr lang="en-US" b="0" i="0" dirty="0">
                <a:effectLst/>
              </a:rPr>
              <a:t>Our </a:t>
            </a:r>
            <a:r>
              <a:rPr lang="en-US" b="0" i="0" u="sng" dirty="0">
                <a:effectLst/>
              </a:rPr>
              <a:t>programs </a:t>
            </a:r>
            <a:r>
              <a:rPr lang="en-US" b="0" i="0" dirty="0">
                <a:effectLst/>
              </a:rPr>
              <a:t>advance health equity by ensuring that all communities have access to high-quality and culturally competent medical care.</a:t>
            </a:r>
          </a:p>
          <a:p>
            <a:pPr>
              <a:lnSpc>
                <a:spcPct val="90000"/>
              </a:lnSpc>
            </a:pPr>
            <a:r>
              <a:rPr lang="en-US" b="0" i="0" dirty="0">
                <a:effectLst/>
              </a:rPr>
              <a:t>Our healthcare clinician programs help connect skilled healthcare providers to communities in need.</a:t>
            </a:r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3250-AB47-28F3-F04A-6CE580B2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B7DDC46-2E90-8640-BEFE-F54DCCD85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1EE50-B634-0E4A-B539-EED3CBCA02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64646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Oklahoma State Department of Health | Office of Primary Care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8875B9-A4F4-8005-B1B5-F859D4EB8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9" y="319604"/>
            <a:ext cx="4712043" cy="13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CFD9F-1C8C-8E1A-E4AE-60576108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227FDA-A71B-56D6-CD7D-613AE9D3E7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Which one is right for you?">
            <a:extLst>
              <a:ext uri="{FF2B5EF4-FFF2-40B4-BE49-F238E27FC236}">
                <a16:creationId xmlns:a16="http://schemas.microsoft.com/office/drawing/2014/main" id="{6D2C9917-4387-FEB5-E32C-DE77A6106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0"/>
            <a:ext cx="9001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5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390" y="1056214"/>
            <a:ext cx="5563235" cy="4084195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L="408940" marR="0" lvl="0" indent="0" algn="ctr" defTabSz="914400" eaLnBrk="1" fontAlgn="auto" latinLnBrk="0" hangingPunct="1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20" normalizeH="0" baseline="0" noProof="0" dirty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Auto-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Approved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1465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Federally-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Qualified</a:t>
            </a:r>
            <a:r>
              <a:rPr kumimoji="0" sz="1800" b="0" i="0" u="none" strike="noStrike" kern="0" cap="none" spc="15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Health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Centers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(FQHCs);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1420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FQHC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Look-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Alikes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(LALs);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Indian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Health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Service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(IHS)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Facilities;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Tribally-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Operated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638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Health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Programs;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Urban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Indian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Health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Programs;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Federal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Prisons;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41910" lvl="0" indent="-219710" defTabSz="91440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Immigration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Customs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Enforcement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(ICE)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Health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Service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Corps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7244" y="1093589"/>
            <a:ext cx="5154930" cy="563245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81940" marR="0" lvl="0" indent="0" algn="ctr" defTabSz="914400" eaLnBrk="1" fontAlgn="auto" latinLnBrk="0" hangingPunct="1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Other</a:t>
            </a:r>
            <a:r>
              <a:rPr kumimoji="0" sz="2400" b="1" i="0" u="none" strike="noStrike" kern="0" cap="none" spc="-40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Eligible</a:t>
            </a:r>
            <a:r>
              <a:rPr kumimoji="0" sz="2400" b="1" i="0" u="none" strike="noStrike" kern="0" cap="none" spc="-65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Site</a:t>
            </a:r>
            <a:r>
              <a:rPr kumimoji="0" sz="2400" b="1" i="0" u="none" strike="noStrike" kern="0" cap="none" spc="-45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-10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Types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2735" marR="5080" lvl="0" indent="0" algn="ctr" defTabSz="914400" eaLnBrk="1" fontAlgn="auto" latinLnBrk="0" hangingPunct="1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1" u="none" strike="noStrike" kern="0" cap="none" spc="0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Submit</a:t>
            </a:r>
            <a:r>
              <a:rPr kumimoji="0" sz="2200" b="0" i="1" u="none" strike="noStrike" kern="0" cap="none" spc="-50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1" u="none" strike="noStrike" kern="0" cap="none" spc="0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applications</a:t>
            </a:r>
            <a:r>
              <a:rPr kumimoji="0" sz="2200" b="0" i="1" u="none" strike="noStrike" kern="0" cap="none" spc="-85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1" u="none" strike="noStrike" kern="0" cap="none" spc="0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200" b="0" i="1" u="none" strike="noStrike" kern="0" cap="none" spc="-70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1" u="none" strike="noStrike" kern="0" cap="none" spc="-10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recertifications </a:t>
            </a:r>
            <a:r>
              <a:rPr kumimoji="0" sz="2200" b="0" i="1" u="none" strike="noStrike" kern="0" cap="none" spc="0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during</a:t>
            </a:r>
            <a:r>
              <a:rPr kumimoji="0" sz="2200" b="0" i="1" u="none" strike="noStrike" kern="0" cap="none" spc="-55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1" u="none" strike="noStrike" kern="0" cap="none" spc="0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open</a:t>
            </a:r>
            <a:r>
              <a:rPr kumimoji="0" sz="2200" b="0" i="1" u="none" strike="noStrike" kern="0" cap="none" spc="-45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200" b="0" i="1" u="none" strike="noStrike" kern="0" cap="none" spc="-10" normalizeH="0" baseline="0" noProof="0">
                <a:ln>
                  <a:noFill/>
                </a:ln>
                <a:solidFill>
                  <a:srgbClr val="2274B3"/>
                </a:solidFill>
                <a:effectLst/>
                <a:uLnTx/>
                <a:uFillTx/>
                <a:latin typeface="Arial"/>
                <a:cs typeface="Arial"/>
              </a:rPr>
              <a:t>cycles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State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Prisons;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Rural</a:t>
            </a:r>
            <a:r>
              <a:rPr kumimoji="0" sz="1800" b="0" i="0" u="none" strike="noStrike" kern="0" cap="none" spc="-35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Health</a:t>
            </a:r>
            <a:r>
              <a:rPr kumimoji="0" sz="1800" b="0" i="0" u="none" strike="noStrike" kern="0" cap="none" spc="-3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Clinics</a:t>
            </a:r>
            <a:r>
              <a:rPr kumimoji="0" sz="1800" b="0" i="0" u="none" strike="noStrike" kern="0" cap="none" spc="-3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(RHCs);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Critical</a:t>
            </a:r>
            <a:r>
              <a:rPr kumimoji="0" sz="1800" b="0" i="0" u="none" strike="noStrike" kern="0" cap="none" spc="-10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Access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Hospitals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(CAHs);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Community</a:t>
            </a:r>
            <a:r>
              <a:rPr kumimoji="0" sz="1800" b="0" i="0" u="none" strike="noStrike" kern="0" cap="none" spc="-4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Mental</a:t>
            </a:r>
            <a:r>
              <a:rPr kumimoji="0" sz="1800" b="0" i="0" u="none" strike="noStrike" kern="0" cap="none" spc="-3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Health</a:t>
            </a:r>
            <a:r>
              <a:rPr kumimoji="0" sz="1800" b="0" i="0" u="none" strike="noStrike" kern="0" cap="none" spc="-3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Centers</a:t>
            </a:r>
            <a:r>
              <a:rPr kumimoji="0" sz="1800" b="0" i="0" u="none" strike="noStrike" kern="0" cap="none" spc="-4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(CMHCs);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State</a:t>
            </a:r>
            <a:r>
              <a:rPr kumimoji="0" sz="1800" b="0" i="0" u="none" strike="noStrike" kern="0" cap="none" spc="-4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Local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Health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Departments;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Community</a:t>
            </a:r>
            <a:r>
              <a:rPr kumimoji="0" sz="1800" b="0" i="0" u="none" strike="noStrike" kern="0" cap="none" spc="-45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Outpatient</a:t>
            </a:r>
            <a:r>
              <a:rPr kumimoji="0" sz="1800" b="0" i="0" u="none" strike="noStrike" kern="0" cap="none" spc="-5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Facilities;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Private</a:t>
            </a:r>
            <a:r>
              <a:rPr kumimoji="0" sz="1800" b="0" i="0" u="none" strike="noStrike" kern="0" cap="none" spc="-35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Practices;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School-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Based</a:t>
            </a:r>
            <a:r>
              <a:rPr kumimoji="0" sz="1800" b="0" i="0" u="none" strike="noStrike" kern="0" cap="none" spc="15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Clinics;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Mobile</a:t>
            </a:r>
            <a:r>
              <a:rPr kumimoji="0" sz="1800" b="0" i="0" u="none" strike="noStrike" kern="0" cap="none" spc="-4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Units;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19075" defTabSz="91440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Free</a:t>
            </a:r>
            <a:r>
              <a:rPr kumimoji="0" sz="1800" b="0" i="0" u="none" strike="noStrike" kern="0" cap="none" spc="-4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Clinics;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648970" lvl="0" indent="-219710" defTabSz="914400" eaLnBrk="1" fontAlgn="auto" latinLnBrk="0" hangingPunct="1">
              <a:lnSpc>
                <a:spcPct val="110000"/>
              </a:lnSpc>
              <a:spcBef>
                <a:spcPts val="505"/>
              </a:spcBef>
              <a:spcAft>
                <a:spcPts val="0"/>
              </a:spcAft>
              <a:buClr>
                <a:srgbClr val="2274B3"/>
              </a:buClr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Substance</a:t>
            </a:r>
            <a:r>
              <a:rPr kumimoji="0" sz="1800" b="0" i="0" u="none" strike="noStrike" kern="0" cap="none" spc="-3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Use</a:t>
            </a:r>
            <a:r>
              <a:rPr kumimoji="0" sz="1800" b="0" i="0" u="none" strike="noStrike" kern="0" cap="none" spc="-4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Disorder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(SUD)</a:t>
            </a:r>
            <a:r>
              <a:rPr kumimoji="0" sz="1800" b="0" i="0" u="none" strike="noStrike" kern="0" cap="none" spc="-7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rgbClr val="4E4E50"/>
                </a:solidFill>
                <a:effectLst/>
                <a:uLnTx/>
                <a:uFillTx/>
                <a:latin typeface="Arial"/>
                <a:cs typeface="Arial"/>
              </a:rPr>
              <a:t>Treatment Facilities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16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Approved</a:t>
            </a:r>
            <a:r>
              <a:rPr spc="-60"/>
              <a:t> </a:t>
            </a:r>
            <a:r>
              <a:t>Site</a:t>
            </a:r>
            <a:r>
              <a:rPr spc="-55"/>
              <a:t> </a:t>
            </a:r>
            <a:r>
              <a:rPr spc="-25"/>
              <a:t>Types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5131308"/>
            <a:ext cx="4131551" cy="172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9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957D5-2A68-AFB1-FF7A-7B0ACC8A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Questions?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263A2-1E5C-D9BA-335C-E3BA0E31C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429000"/>
            <a:ext cx="6141308" cy="541337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1800" b="0" dirty="0">
                <a:ea typeface="+mn-lt"/>
                <a:cs typeface="+mn-lt"/>
              </a:rPr>
              <a:t>Jana Castleberry, </a:t>
            </a:r>
            <a:r>
              <a:rPr lang="en-US" sz="1800" b="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JanaC@health.ok.gov</a:t>
            </a:r>
            <a:r>
              <a:rPr lang="en-US" sz="1800" b="0" dirty="0">
                <a:ea typeface="+mn-lt"/>
                <a:cs typeface="+mn-lt"/>
              </a:rPr>
              <a:t> </a:t>
            </a:r>
          </a:p>
          <a:p>
            <a:r>
              <a:rPr lang="en-US" sz="1800" b="0" dirty="0">
                <a:ea typeface="+mn-lt"/>
                <a:cs typeface="+mn-lt"/>
              </a:rPr>
              <a:t>Melanie Reese, MSW </a:t>
            </a:r>
            <a:r>
              <a:rPr lang="en-US" sz="1800" b="0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Melanie.Reese@health.ok.gov</a:t>
            </a:r>
            <a:endParaRPr lang="en-US" sz="1800" b="0" dirty="0">
              <a:ea typeface="+mn-lt"/>
              <a:cs typeface="+mn-lt"/>
            </a:endParaRPr>
          </a:p>
          <a:p>
            <a:r>
              <a:rPr lang="en-US" sz="1800" b="0" dirty="0">
                <a:ea typeface="+mn-lt"/>
                <a:cs typeface="+mn-lt"/>
              </a:rPr>
              <a:t> </a:t>
            </a:r>
          </a:p>
          <a:p>
            <a:endParaRPr lang="en-US" sz="1800" b="0" dirty="0">
              <a:ea typeface="+mn-lt"/>
              <a:cs typeface="+mn-lt"/>
            </a:endParaRPr>
          </a:p>
          <a:p>
            <a:r>
              <a:rPr lang="en-US" sz="1800" b="0" dirty="0">
                <a:ea typeface="+mn-lt"/>
                <a:cs typeface="+mn-lt"/>
              </a:rPr>
              <a:t> </a:t>
            </a:r>
            <a:r>
              <a:rPr lang="en-US" b="0" dirty="0">
                <a:ea typeface="+mn-lt"/>
                <a:cs typeface="+mn-lt"/>
              </a:rPr>
              <a:t> 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C475-0C96-0BDD-1BE8-03E6ABC3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CF021-F602-5D52-6A5D-3684E8F54D7E}"/>
              </a:ext>
            </a:extLst>
          </p:cNvPr>
          <p:cNvSpPr txBox="1"/>
          <p:nvPr/>
        </p:nvSpPr>
        <p:spPr>
          <a:xfrm>
            <a:off x="1695691" y="6306273"/>
            <a:ext cx="1066221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670683812"/>
      </p:ext>
    </p:extLst>
  </p:cSld>
  <p:clrMapOvr>
    <a:masterClrMapping/>
  </p:clrMapOvr>
</p:sld>
</file>

<file path=ppt/theme/theme1.xml><?xml version="1.0" encoding="utf-8"?>
<a:theme xmlns:a="http://schemas.openxmlformats.org/drawingml/2006/main" name="Oklaholma ">
  <a:themeElements>
    <a:clrScheme name="Custom 7">
      <a:dk1>
        <a:srgbClr val="464646"/>
      </a:dk1>
      <a:lt1>
        <a:srgbClr val="FFFFFF"/>
      </a:lt1>
      <a:dk2>
        <a:srgbClr val="787878"/>
      </a:dk2>
      <a:lt2>
        <a:srgbClr val="E7E6E6"/>
      </a:lt2>
      <a:accent1>
        <a:srgbClr val="1CA6DE"/>
      </a:accent1>
      <a:accent2>
        <a:srgbClr val="669B41"/>
      </a:accent2>
      <a:accent3>
        <a:srgbClr val="D05320"/>
      </a:accent3>
      <a:accent4>
        <a:srgbClr val="DE9027"/>
      </a:accent4>
      <a:accent5>
        <a:srgbClr val="187BC0"/>
      </a:accent5>
      <a:accent6>
        <a:srgbClr val="004C9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klaholma ">
  <a:themeElements>
    <a:clrScheme name="Custom 7">
      <a:dk1>
        <a:srgbClr val="464646"/>
      </a:dk1>
      <a:lt1>
        <a:srgbClr val="FFFFFF"/>
      </a:lt1>
      <a:dk2>
        <a:srgbClr val="787878"/>
      </a:dk2>
      <a:lt2>
        <a:srgbClr val="E7E6E6"/>
      </a:lt2>
      <a:accent1>
        <a:srgbClr val="1CA6DE"/>
      </a:accent1>
      <a:accent2>
        <a:srgbClr val="669B41"/>
      </a:accent2>
      <a:accent3>
        <a:srgbClr val="D05320"/>
      </a:accent3>
      <a:accent4>
        <a:srgbClr val="DE9027"/>
      </a:accent4>
      <a:accent5>
        <a:srgbClr val="187BC0"/>
      </a:accent5>
      <a:accent6>
        <a:srgbClr val="004C9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468e2704-3600-46cd-a3f1-eb3d7f1f739b">
      <UserInfo>
        <DisplayName>Melanie Reese</DisplayName>
        <AccountId>26</AccountId>
        <AccountType/>
      </UserInfo>
    </SharedWithUsers>
    <_activity xmlns="9ad7f753-ebde-4838-851e-2ef2c8dc2d7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222D06D058542BCACFD325D6AFC39" ma:contentTypeVersion="18" ma:contentTypeDescription="Create a new document." ma:contentTypeScope="" ma:versionID="56b30ecd00f765ffb0571ce39dd540cf">
  <xsd:schema xmlns:xsd="http://www.w3.org/2001/XMLSchema" xmlns:xs="http://www.w3.org/2001/XMLSchema" xmlns:p="http://schemas.microsoft.com/office/2006/metadata/properties" xmlns:ns1="http://schemas.microsoft.com/sharepoint/v3" xmlns:ns3="9ad7f753-ebde-4838-851e-2ef2c8dc2d72" xmlns:ns4="468e2704-3600-46cd-a3f1-eb3d7f1f739b" targetNamespace="http://schemas.microsoft.com/office/2006/metadata/properties" ma:root="true" ma:fieldsID="d84654956c3da83e21325cd2febd77e9" ns1:_="" ns3:_="" ns4:_="">
    <xsd:import namespace="http://schemas.microsoft.com/sharepoint/v3"/>
    <xsd:import namespace="9ad7f753-ebde-4838-851e-2ef2c8dc2d72"/>
    <xsd:import namespace="468e2704-3600-46cd-a3f1-eb3d7f1f73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7f753-ebde-4838-851e-2ef2c8dc2d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e2704-3600-46cd-a3f1-eb3d7f1f7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8D6EE8-E803-41F1-8733-77150CF4704C}">
  <ds:schemaRefs>
    <ds:schemaRef ds:uri="http://purl.org/dc/dcmitype/"/>
    <ds:schemaRef ds:uri="http://schemas.microsoft.com/office/2006/documentManagement/types"/>
    <ds:schemaRef ds:uri="http://schemas.microsoft.com/sharepoint/v3"/>
    <ds:schemaRef ds:uri="http://www.w3.org/XML/1998/namespace"/>
    <ds:schemaRef ds:uri="http://schemas.microsoft.com/office/2006/metadata/properties"/>
    <ds:schemaRef ds:uri="http://purl.org/dc/elements/1.1/"/>
    <ds:schemaRef ds:uri="9ad7f753-ebde-4838-851e-2ef2c8dc2d72"/>
    <ds:schemaRef ds:uri="468e2704-3600-46cd-a3f1-eb3d7f1f739b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6FDE501-20F8-4E10-8280-B37C378E4A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D5CCF1-672F-4A5D-BC9D-FDC21C9EC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d7f753-ebde-4838-851e-2ef2c8dc2d72"/>
    <ds:schemaRef ds:uri="468e2704-3600-46cd-a3f1-eb3d7f1f73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329</Words>
  <Application>Microsoft Office PowerPoint</Application>
  <PresentationFormat>Widescreen</PresentationFormat>
  <Paragraphs>49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Oklaholma </vt:lpstr>
      <vt:lpstr>Office Theme</vt:lpstr>
      <vt:lpstr>1_Oklaholma </vt:lpstr>
      <vt:lpstr>National Health Service Corps  “OK Health Corps”  (NHSC State Loan Repayment Program)</vt:lpstr>
      <vt:lpstr>PowerPoint Presentation</vt:lpstr>
      <vt:lpstr>PowerPoint Presentation</vt:lpstr>
      <vt:lpstr>Approved Site Types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R</dc:creator>
  <cp:lastModifiedBy>Jana E Castleberry</cp:lastModifiedBy>
  <cp:revision>4</cp:revision>
  <dcterms:created xsi:type="dcterms:W3CDTF">2020-01-16T04:22:20Z</dcterms:created>
  <dcterms:modified xsi:type="dcterms:W3CDTF">2024-04-24T18:43:03Z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0x0101008AD222D06D058542BCACFD325D6AFC39</vt:lpwstr>
  </property>
  <property fmtid="{D5CDD505-2E9C-101B-9397-08002B2CF9AE}" pid="3" name="MediaServiceImageTags">
    <vt:lpwstr/>
  </property>
</Properties>
</file>