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10" r:id="rId2"/>
    <p:sldId id="347" r:id="rId3"/>
    <p:sldId id="319" r:id="rId4"/>
    <p:sldId id="293" r:id="rId5"/>
    <p:sldId id="271" r:id="rId6"/>
    <p:sldId id="343" r:id="rId7"/>
    <p:sldId id="344" r:id="rId8"/>
    <p:sldId id="345" r:id="rId9"/>
    <p:sldId id="301" r:id="rId10"/>
    <p:sldId id="298" r:id="rId11"/>
    <p:sldId id="321" r:id="rId12"/>
    <p:sldId id="269" r:id="rId13"/>
    <p:sldId id="322" r:id="rId14"/>
    <p:sldId id="320" r:id="rId15"/>
    <p:sldId id="323" r:id="rId16"/>
    <p:sldId id="295" r:id="rId17"/>
    <p:sldId id="342" r:id="rId18"/>
    <p:sldId id="313" r:id="rId19"/>
    <p:sldId id="299" r:id="rId20"/>
    <p:sldId id="333" r:id="rId21"/>
    <p:sldId id="296" r:id="rId22"/>
    <p:sldId id="335" r:id="rId23"/>
    <p:sldId id="324" r:id="rId24"/>
    <p:sldId id="338" r:id="rId25"/>
    <p:sldId id="297" r:id="rId26"/>
    <p:sldId id="332" r:id="rId27"/>
    <p:sldId id="294" r:id="rId28"/>
    <p:sldId id="275" r:id="rId29"/>
    <p:sldId id="273" r:id="rId30"/>
    <p:sldId id="327" r:id="rId31"/>
    <p:sldId id="329" r:id="rId32"/>
    <p:sldId id="278" r:id="rId33"/>
    <p:sldId id="279" r:id="rId34"/>
    <p:sldId id="280" r:id="rId35"/>
    <p:sldId id="325" r:id="rId36"/>
    <p:sldId id="281" r:id="rId37"/>
    <p:sldId id="326" r:id="rId38"/>
    <p:sldId id="283" r:id="rId39"/>
    <p:sldId id="284" r:id="rId40"/>
    <p:sldId id="341" r:id="rId41"/>
    <p:sldId id="287" r:id="rId42"/>
    <p:sldId id="288" r:id="rId43"/>
    <p:sldId id="289" r:id="rId44"/>
    <p:sldId id="290" r:id="rId45"/>
    <p:sldId id="336" r:id="rId46"/>
    <p:sldId id="300" r:id="rId47"/>
    <p:sldId id="318" r:id="rId48"/>
    <p:sldId id="339" r:id="rId49"/>
    <p:sldId id="340" r:id="rId50"/>
    <p:sldId id="265" r:id="rId51"/>
    <p:sldId id="266" r:id="rId52"/>
    <p:sldId id="317" r:id="rId53"/>
    <p:sldId id="337" r:id="rId54"/>
    <p:sldId id="34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8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56B7E-B02F-6444-9229-B8A3F9A5FB3C}" type="datetimeFigureOut">
              <a:rPr lang="en-US" smtClean="0"/>
              <a:t>5/8/2019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8D9BB-D145-BA41-82F5-FFD5BD5B21CA}" type="slidenum">
              <a:rPr lang="en-US" smtClean="0"/>
              <a:t>‹#›</a:t>
            </a:fld>
            <a:endParaRPr lang="en-US"/>
          </a:p>
        </p:txBody>
      </p:sp>
    </p:spTree>
    <p:extLst>
      <p:ext uri="{BB962C8B-B14F-4D97-AF65-F5344CB8AC3E}">
        <p14:creationId xmlns:p14="http://schemas.microsoft.com/office/powerpoint/2010/main" val="3235968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54D7A4-C41D-42DC-96BF-C61E9AD9A66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688A0-F1AF-4224-BC79-EA8A0DCE2DBD}" type="slidenum">
              <a:rPr lang="en-US" smtClean="0"/>
              <a:pPr/>
              <a:t>44</a:t>
            </a:fld>
            <a:endParaRPr lang="en-US"/>
          </a:p>
        </p:txBody>
      </p:sp>
    </p:spTree>
    <p:extLst>
      <p:ext uri="{BB962C8B-B14F-4D97-AF65-F5344CB8AC3E}">
        <p14:creationId xmlns:p14="http://schemas.microsoft.com/office/powerpoint/2010/main" val="59112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82BD72-52FE-49E2-A68A-3C161746C93E}"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CACBE66-8ED9-4B74-8D15-E4599476177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Drag picture to placeholder or click icon to add</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82BD72-52FE-49E2-A68A-3C161746C93E}" type="datetimeFigureOut">
              <a:rPr lang="en-US" smtClean="0"/>
              <a:pPr/>
              <a:t>5/8/2019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ACBE66-8ED9-4B74-8D15-E4599476177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Pain Management and Opioid Therapy 2019:</a:t>
            </a:r>
            <a:br>
              <a:rPr lang="en-US" dirty="0" smtClean="0"/>
            </a:br>
            <a:r>
              <a:rPr lang="en-US" dirty="0" smtClean="0"/>
              <a:t>A Responsibility to Protect</a:t>
            </a:r>
            <a:endParaRPr lang="en-US" dirty="0"/>
          </a:p>
        </p:txBody>
      </p:sp>
      <p:sp>
        <p:nvSpPr>
          <p:cNvPr id="5" name="Subtitle 4"/>
          <p:cNvSpPr>
            <a:spLocks noGrp="1"/>
          </p:cNvSpPr>
          <p:nvPr>
            <p:ph type="subTitle" idx="1"/>
          </p:nvPr>
        </p:nvSpPr>
        <p:spPr/>
        <p:txBody>
          <a:bodyPr/>
          <a:lstStyle/>
          <a:p>
            <a:endParaRPr lang="en-US" dirty="0" smtClean="0"/>
          </a:p>
          <a:p>
            <a:r>
              <a:rPr lang="en-US" dirty="0" smtClean="0"/>
              <a:t>C. Scott Anthony, D.O.</a:t>
            </a:r>
          </a:p>
          <a:p>
            <a:r>
              <a:rPr lang="en-US" dirty="0" smtClean="0"/>
              <a:t>Pain Management of Tulsa</a:t>
            </a:r>
          </a:p>
        </p:txBody>
      </p:sp>
    </p:spTree>
    <p:extLst>
      <p:ext uri="{BB962C8B-B14F-4D97-AF65-F5344CB8AC3E}">
        <p14:creationId xmlns:p14="http://schemas.microsoft.com/office/powerpoint/2010/main" val="5046754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CDC Enhanced Opioid Overdose Surveillance 2017</a:t>
            </a:r>
            <a:endParaRPr lang="en-US" dirty="0"/>
          </a:p>
        </p:txBody>
      </p:sp>
      <p:sp>
        <p:nvSpPr>
          <p:cNvPr id="6" name="Content Placeholder 5"/>
          <p:cNvSpPr>
            <a:spLocks noGrp="1"/>
          </p:cNvSpPr>
          <p:nvPr>
            <p:ph idx="1"/>
          </p:nvPr>
        </p:nvSpPr>
        <p:spPr/>
        <p:txBody>
          <a:bodyPr/>
          <a:lstStyle/>
          <a:p>
            <a:r>
              <a:rPr lang="en-US" dirty="0" smtClean="0"/>
              <a:t>11 states participated including Oklahoma</a:t>
            </a:r>
          </a:p>
          <a:p>
            <a:r>
              <a:rPr lang="en-US" dirty="0" smtClean="0"/>
              <a:t>59% of deaths due to illicit opioids</a:t>
            </a:r>
          </a:p>
          <a:p>
            <a:r>
              <a:rPr lang="en-US" dirty="0" smtClean="0"/>
              <a:t>18.5% combined prescription and illicit opioids</a:t>
            </a:r>
          </a:p>
          <a:p>
            <a:r>
              <a:rPr lang="en-US" dirty="0" smtClean="0"/>
              <a:t>18% positive for only prescription opioids</a:t>
            </a:r>
          </a:p>
          <a:p>
            <a:pPr lvl="1"/>
            <a:r>
              <a:rPr lang="en-US" dirty="0" smtClean="0"/>
              <a:t>50% of these deaths also positive for benzodiazepine</a:t>
            </a:r>
          </a:p>
          <a:p>
            <a:pPr lvl="1"/>
            <a:endParaRPr lang="en-US" dirty="0"/>
          </a:p>
          <a:p>
            <a:pPr lvl="1"/>
            <a:r>
              <a:rPr lang="en-US" dirty="0" smtClean="0"/>
              <a:t>“Findings indicate that illicit opioids were a major driver of deaths… and were detected in approximately three of four deaths”</a:t>
            </a:r>
            <a:endParaRPr lang="en-US" dirty="0"/>
          </a:p>
        </p:txBody>
      </p:sp>
    </p:spTree>
    <p:extLst>
      <p:ext uri="{BB962C8B-B14F-4D97-AF65-F5344CB8AC3E}">
        <p14:creationId xmlns:p14="http://schemas.microsoft.com/office/powerpoint/2010/main" val="9517830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Origin of the Crisis</a:t>
            </a:r>
            <a:endParaRPr lang="en-US" dirty="0"/>
          </a:p>
        </p:txBody>
      </p:sp>
      <p:sp>
        <p:nvSpPr>
          <p:cNvPr id="5" name="Content Placeholder 4"/>
          <p:cNvSpPr>
            <a:spLocks noGrp="1"/>
          </p:cNvSpPr>
          <p:nvPr>
            <p:ph idx="1"/>
          </p:nvPr>
        </p:nvSpPr>
        <p:spPr/>
        <p:txBody>
          <a:bodyPr/>
          <a:lstStyle/>
          <a:p>
            <a:r>
              <a:rPr lang="en-US" dirty="0" smtClean="0"/>
              <a:t>NEJM article 1980</a:t>
            </a:r>
          </a:p>
          <a:p>
            <a:r>
              <a:rPr lang="en-US" dirty="0" smtClean="0"/>
              <a:t>Big </a:t>
            </a:r>
            <a:r>
              <a:rPr lang="en-US" dirty="0" err="1" smtClean="0"/>
              <a:t>pharma</a:t>
            </a:r>
            <a:r>
              <a:rPr lang="en-US" dirty="0" smtClean="0"/>
              <a:t> and opioid sales</a:t>
            </a:r>
          </a:p>
          <a:p>
            <a:r>
              <a:rPr lang="en-US" dirty="0" smtClean="0"/>
              <a:t>Provider education</a:t>
            </a:r>
          </a:p>
          <a:p>
            <a:r>
              <a:rPr lang="en-US" dirty="0" smtClean="0"/>
              <a:t>Patient education</a:t>
            </a:r>
          </a:p>
          <a:p>
            <a:r>
              <a:rPr lang="en-US" dirty="0" smtClean="0"/>
              <a:t>5</a:t>
            </a:r>
            <a:r>
              <a:rPr lang="en-US" baseline="30000" dirty="0" smtClean="0"/>
              <a:t>th</a:t>
            </a:r>
            <a:r>
              <a:rPr lang="en-US" dirty="0" smtClean="0"/>
              <a:t> vital sign</a:t>
            </a:r>
          </a:p>
          <a:p>
            <a:r>
              <a:rPr lang="en-US" dirty="0" smtClean="0"/>
              <a:t>Pain scores</a:t>
            </a:r>
          </a:p>
          <a:p>
            <a:r>
              <a:rPr lang="en-US" dirty="0" smtClean="0"/>
              <a:t>Pill mills</a:t>
            </a:r>
          </a:p>
          <a:p>
            <a:r>
              <a:rPr lang="en-US" dirty="0" smtClean="0"/>
              <a:t>FDA inaction</a:t>
            </a:r>
            <a:endParaRPr lang="en-US" dirty="0"/>
          </a:p>
        </p:txBody>
      </p:sp>
    </p:spTree>
    <p:extLst>
      <p:ext uri="{BB962C8B-B14F-4D97-AF65-F5344CB8AC3E}">
        <p14:creationId xmlns:p14="http://schemas.microsoft.com/office/powerpoint/2010/main" val="30261397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580"/>
            <a:ext cx="8229600" cy="1143000"/>
          </a:xfrm>
        </p:spPr>
        <p:txBody>
          <a:bodyPr/>
          <a:lstStyle/>
          <a:p>
            <a:r>
              <a:rPr lang="en-US" dirty="0" smtClean="0"/>
              <a:t>Prescription Opioid Reduction</a:t>
            </a:r>
            <a:endParaRPr lang="en-US" dirty="0"/>
          </a:p>
        </p:txBody>
      </p:sp>
      <p:pic>
        <p:nvPicPr>
          <p:cNvPr id="4" name="Content Placeholder 3"/>
          <p:cNvPicPr>
            <a:picLocks noGrp="1" noChangeAspect="1"/>
          </p:cNvPicPr>
          <p:nvPr>
            <p:ph idx="1"/>
          </p:nvPr>
        </p:nvPicPr>
        <p:blipFill>
          <a:blip r:embed="rId2"/>
          <a:srcRect t="4439" b="4439"/>
          <a:stretch>
            <a:fillRect/>
          </a:stretch>
        </p:blipFill>
        <p:spPr>
          <a:xfrm>
            <a:off x="457200" y="1922001"/>
            <a:ext cx="8229600" cy="4389120"/>
          </a:xfrm>
        </p:spPr>
      </p:pic>
    </p:spTree>
    <p:extLst>
      <p:ext uri="{BB962C8B-B14F-4D97-AF65-F5344CB8AC3E}">
        <p14:creationId xmlns:p14="http://schemas.microsoft.com/office/powerpoint/2010/main" val="5171494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Contributing Factors to Opioid Reduction</a:t>
            </a:r>
            <a:endParaRPr lang="en-US" dirty="0"/>
          </a:p>
        </p:txBody>
      </p:sp>
      <p:sp>
        <p:nvSpPr>
          <p:cNvPr id="3" name="Content Placeholder 2"/>
          <p:cNvSpPr>
            <a:spLocks noGrp="1"/>
          </p:cNvSpPr>
          <p:nvPr>
            <p:ph idx="1"/>
          </p:nvPr>
        </p:nvSpPr>
        <p:spPr/>
        <p:txBody>
          <a:bodyPr/>
          <a:lstStyle/>
          <a:p>
            <a:r>
              <a:rPr lang="en-US" dirty="0" smtClean="0"/>
              <a:t>Awareness and education</a:t>
            </a:r>
          </a:p>
          <a:p>
            <a:r>
              <a:rPr lang="en-US" dirty="0" smtClean="0"/>
              <a:t>Regulatory oversight</a:t>
            </a:r>
          </a:p>
          <a:p>
            <a:r>
              <a:rPr lang="en-US" dirty="0" smtClean="0"/>
              <a:t>Fear</a:t>
            </a:r>
          </a:p>
          <a:p>
            <a:r>
              <a:rPr lang="en-US" dirty="0" smtClean="0"/>
              <a:t>Increased vigilance</a:t>
            </a:r>
          </a:p>
          <a:p>
            <a:r>
              <a:rPr lang="en-US" dirty="0" smtClean="0"/>
              <a:t>Targeting of misuse</a:t>
            </a:r>
          </a:p>
          <a:p>
            <a:r>
              <a:rPr lang="en-US" dirty="0" smtClean="0"/>
              <a:t>Better awareness of misuse and addiction</a:t>
            </a:r>
          </a:p>
          <a:p>
            <a:r>
              <a:rPr lang="en-US" dirty="0" smtClean="0"/>
              <a:t>Tightening of availability of opioids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910475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Competing Views</a:t>
            </a:r>
            <a:endParaRPr lang="en-US" dirty="0"/>
          </a:p>
        </p:txBody>
      </p:sp>
      <p:sp>
        <p:nvSpPr>
          <p:cNvPr id="9" name="Content Placeholder 8"/>
          <p:cNvSpPr>
            <a:spLocks noGrp="1"/>
          </p:cNvSpPr>
          <p:nvPr>
            <p:ph idx="1"/>
          </p:nvPr>
        </p:nvSpPr>
        <p:spPr/>
        <p:txBody>
          <a:bodyPr/>
          <a:lstStyle/>
          <a:p>
            <a:r>
              <a:rPr lang="en-US" dirty="0" smtClean="0"/>
              <a:t>“The ongoing opioid crisis lies at the intersection of two substantial public health challenges…  reducing the burden of suffering from pain and containing the rising toll of the harms that can result from the use of opioid medications.”     </a:t>
            </a:r>
            <a:r>
              <a:rPr lang="en-US" i="1" dirty="0" smtClean="0"/>
              <a:t>HHS 2019</a:t>
            </a:r>
          </a:p>
          <a:p>
            <a:r>
              <a:rPr lang="en-US" dirty="0" smtClean="0"/>
              <a:t>We are faced with two separate populations of patients who are vulnerable and suffering</a:t>
            </a:r>
          </a:p>
          <a:p>
            <a:r>
              <a:rPr lang="en-US" dirty="0" smtClean="0"/>
              <a:t>“Life saving therapy” or “legalized heroin”</a:t>
            </a:r>
          </a:p>
          <a:p>
            <a:endParaRPr lang="en-US" dirty="0"/>
          </a:p>
        </p:txBody>
      </p:sp>
    </p:spTree>
    <p:extLst>
      <p:ext uri="{BB962C8B-B14F-4D97-AF65-F5344CB8AC3E}">
        <p14:creationId xmlns:p14="http://schemas.microsoft.com/office/powerpoint/2010/main" val="35653104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Unintended Consequences</a:t>
            </a:r>
            <a:endParaRPr lang="en-US" dirty="0"/>
          </a:p>
        </p:txBody>
      </p:sp>
      <p:sp>
        <p:nvSpPr>
          <p:cNvPr id="3" name="Content Placeholder 2"/>
          <p:cNvSpPr>
            <a:spLocks noGrp="1"/>
          </p:cNvSpPr>
          <p:nvPr>
            <p:ph idx="1"/>
          </p:nvPr>
        </p:nvSpPr>
        <p:spPr/>
        <p:txBody>
          <a:bodyPr/>
          <a:lstStyle/>
          <a:p>
            <a:r>
              <a:rPr lang="en-US" dirty="0" smtClean="0"/>
              <a:t>Forced opioid tapering</a:t>
            </a:r>
          </a:p>
          <a:p>
            <a:r>
              <a:rPr lang="en-US" dirty="0" smtClean="0"/>
              <a:t>FDA warning:  “Serious harm”</a:t>
            </a:r>
          </a:p>
          <a:p>
            <a:r>
              <a:rPr lang="en-US" dirty="0" smtClean="0"/>
              <a:t>Patient abandonment</a:t>
            </a:r>
          </a:p>
          <a:p>
            <a:r>
              <a:rPr lang="en-US" dirty="0" smtClean="0"/>
              <a:t>Increase in “over” referrals</a:t>
            </a:r>
          </a:p>
          <a:p>
            <a:r>
              <a:rPr lang="en-US" dirty="0" smtClean="0"/>
              <a:t>Reduction in physicians willing to prescribe</a:t>
            </a:r>
          </a:p>
          <a:p>
            <a:r>
              <a:rPr lang="en-US" dirty="0" smtClean="0"/>
              <a:t>Stigma associated with opioids </a:t>
            </a:r>
          </a:p>
          <a:p>
            <a:pPr lvl="1"/>
            <a:r>
              <a:rPr lang="en-US" dirty="0" smtClean="0"/>
              <a:t>Patient and physician</a:t>
            </a:r>
          </a:p>
          <a:p>
            <a:r>
              <a:rPr lang="en-US" dirty="0" smtClean="0"/>
              <a:t>Suffering, suicide and disability</a:t>
            </a:r>
          </a:p>
          <a:p>
            <a:pPr marL="0" indent="0">
              <a:buNone/>
            </a:pPr>
            <a:endParaRPr lang="en-US" dirty="0"/>
          </a:p>
        </p:txBody>
      </p:sp>
    </p:spTree>
    <p:extLst>
      <p:ext uri="{BB962C8B-B14F-4D97-AF65-F5344CB8AC3E}">
        <p14:creationId xmlns:p14="http://schemas.microsoft.com/office/powerpoint/2010/main" val="37627329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Dose Reductions</a:t>
            </a:r>
            <a:endParaRPr lang="en-US" dirty="0"/>
          </a:p>
        </p:txBody>
      </p:sp>
      <p:sp>
        <p:nvSpPr>
          <p:cNvPr id="3" name="Content Placeholder 2"/>
          <p:cNvSpPr>
            <a:spLocks noGrp="1"/>
          </p:cNvSpPr>
          <p:nvPr>
            <p:ph idx="1"/>
          </p:nvPr>
        </p:nvSpPr>
        <p:spPr/>
        <p:txBody>
          <a:bodyPr/>
          <a:lstStyle/>
          <a:p>
            <a:r>
              <a:rPr lang="en-US" dirty="0" smtClean="0"/>
              <a:t>There is really no evidence for this approach</a:t>
            </a:r>
          </a:p>
          <a:p>
            <a:r>
              <a:rPr lang="en-US" dirty="0" smtClean="0"/>
              <a:t>A vulnerable population of patients</a:t>
            </a:r>
          </a:p>
          <a:p>
            <a:r>
              <a:rPr lang="en-US" dirty="0" smtClean="0"/>
              <a:t>Does this lead to more harm?</a:t>
            </a:r>
          </a:p>
          <a:p>
            <a:r>
              <a:rPr lang="en-US" dirty="0" smtClean="0"/>
              <a:t>Rupture of patient-physician relationship</a:t>
            </a:r>
          </a:p>
          <a:p>
            <a:r>
              <a:rPr lang="en-US" dirty="0" smtClean="0"/>
              <a:t>Increased disability, suffering and suicide</a:t>
            </a:r>
          </a:p>
          <a:p>
            <a:r>
              <a:rPr lang="en-US" dirty="0" smtClean="0"/>
              <a:t>Risk of illicit drug use</a:t>
            </a:r>
          </a:p>
          <a:p>
            <a:r>
              <a:rPr lang="en-US" dirty="0" smtClean="0"/>
              <a:t>Potential Oregon initiative</a:t>
            </a:r>
            <a:endParaRPr lang="en-US" dirty="0"/>
          </a:p>
        </p:txBody>
      </p:sp>
    </p:spTree>
    <p:extLst>
      <p:ext uri="{BB962C8B-B14F-4D97-AF65-F5344CB8AC3E}">
        <p14:creationId xmlns:p14="http://schemas.microsoft.com/office/powerpoint/2010/main" val="15182560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Letter:  April 2019</a:t>
            </a:r>
            <a:endParaRPr lang="en-US" dirty="0"/>
          </a:p>
        </p:txBody>
      </p:sp>
      <p:sp>
        <p:nvSpPr>
          <p:cNvPr id="3" name="Content Placeholder 2"/>
          <p:cNvSpPr>
            <a:spLocks noGrp="1"/>
          </p:cNvSpPr>
          <p:nvPr>
            <p:ph idx="1"/>
          </p:nvPr>
        </p:nvSpPr>
        <p:spPr/>
        <p:txBody>
          <a:bodyPr/>
          <a:lstStyle/>
          <a:p>
            <a:r>
              <a:rPr lang="en-US" dirty="0" smtClean="0"/>
              <a:t>CDC committed to addressing needs of patients</a:t>
            </a:r>
          </a:p>
          <a:p>
            <a:r>
              <a:rPr lang="en-US" dirty="0" smtClean="0"/>
              <a:t>Does not endorse mandated or abrupt dose reduction</a:t>
            </a:r>
          </a:p>
          <a:p>
            <a:r>
              <a:rPr lang="en-US" dirty="0" smtClean="0"/>
              <a:t>Taper or reduce </a:t>
            </a:r>
            <a:r>
              <a:rPr lang="en-US" b="1" i="1" dirty="0" smtClean="0"/>
              <a:t>only</a:t>
            </a:r>
            <a:r>
              <a:rPr lang="en-US" dirty="0" smtClean="0"/>
              <a:t> when harm outweighs benefit</a:t>
            </a:r>
          </a:p>
          <a:p>
            <a:r>
              <a:rPr lang="en-US" dirty="0" smtClean="0"/>
              <a:t>The recommendation of high dose opioids focuses on initiation</a:t>
            </a:r>
          </a:p>
          <a:p>
            <a:r>
              <a:rPr lang="en-US" dirty="0" smtClean="0"/>
              <a:t>Different recommendations for patients on higher doses of opioids</a:t>
            </a:r>
          </a:p>
          <a:p>
            <a:r>
              <a:rPr lang="en-US" dirty="0" smtClean="0"/>
              <a:t>Emphasizes patient collaboration</a:t>
            </a:r>
          </a:p>
          <a:p>
            <a:pPr marL="0" indent="0">
              <a:buNone/>
            </a:pPr>
            <a:endParaRPr lang="en-US" dirty="0"/>
          </a:p>
        </p:txBody>
      </p:sp>
    </p:spTree>
    <p:extLst>
      <p:ext uri="{BB962C8B-B14F-4D97-AF65-F5344CB8AC3E}">
        <p14:creationId xmlns:p14="http://schemas.microsoft.com/office/powerpoint/2010/main" val="42412466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9000" y="0"/>
            <a:ext cx="7356401" cy="6858000"/>
          </a:xfrm>
          <a:prstGeom prst="rect">
            <a:avLst/>
          </a:prstGeom>
        </p:spPr>
      </p:pic>
    </p:spTree>
    <p:extLst>
      <p:ext uri="{BB962C8B-B14F-4D97-AF65-F5344CB8AC3E}">
        <p14:creationId xmlns:p14="http://schemas.microsoft.com/office/powerpoint/2010/main" val="13724523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Prescribing:   </a:t>
            </a:r>
            <a:endParaRPr lang="en-US" dirty="0"/>
          </a:p>
        </p:txBody>
      </p:sp>
      <p:sp>
        <p:nvSpPr>
          <p:cNvPr id="3" name="Content Placeholder 2"/>
          <p:cNvSpPr>
            <a:spLocks noGrp="1"/>
          </p:cNvSpPr>
          <p:nvPr>
            <p:ph idx="1"/>
          </p:nvPr>
        </p:nvSpPr>
        <p:spPr/>
        <p:txBody>
          <a:bodyPr>
            <a:normAutofit/>
          </a:bodyPr>
          <a:lstStyle/>
          <a:p>
            <a:r>
              <a:rPr lang="en-US" dirty="0" smtClean="0"/>
              <a:t>Chronic pain is highly complex</a:t>
            </a:r>
          </a:p>
          <a:p>
            <a:r>
              <a:rPr lang="en-US" dirty="0" smtClean="0"/>
              <a:t>Opioids alone are often inadequate </a:t>
            </a:r>
          </a:p>
          <a:p>
            <a:pPr lvl="1"/>
            <a:r>
              <a:rPr lang="en-US" dirty="0" smtClean="0"/>
              <a:t>25-50% improvement in pain scales</a:t>
            </a:r>
          </a:p>
          <a:p>
            <a:r>
              <a:rPr lang="en-US" dirty="0" smtClean="0"/>
              <a:t>Opioid therapy can be beneficial in select patients who demonstrate compliance and function</a:t>
            </a:r>
          </a:p>
          <a:p>
            <a:r>
              <a:rPr lang="en-US" dirty="0" smtClean="0"/>
              <a:t>Often the only remaining option for some patients</a:t>
            </a:r>
          </a:p>
          <a:p>
            <a:r>
              <a:rPr lang="en-US" dirty="0" smtClean="0"/>
              <a:t>Best outcomes are in a multi-model setting</a:t>
            </a:r>
          </a:p>
          <a:p>
            <a:pPr marL="0" indent="0">
              <a:buNone/>
            </a:pPr>
            <a:endParaRPr lang="en-US" dirty="0" smtClean="0"/>
          </a:p>
        </p:txBody>
      </p:sp>
    </p:spTree>
    <p:extLst>
      <p:ext uri="{BB962C8B-B14F-4D97-AF65-F5344CB8AC3E}">
        <p14:creationId xmlns:p14="http://schemas.microsoft.com/office/powerpoint/2010/main" val="6658817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 </a:t>
            </a:r>
            <a:r>
              <a:rPr lang="en-US" dirty="0"/>
              <a:t>have no relevant financial relationships or affiliations with commercial interests to disclose.</a:t>
            </a:r>
            <a:endParaRPr lang="en-US" dirty="0"/>
          </a:p>
        </p:txBody>
      </p:sp>
    </p:spTree>
    <p:extLst>
      <p:ext uri="{BB962C8B-B14F-4D97-AF65-F5344CB8AC3E}">
        <p14:creationId xmlns:p14="http://schemas.microsoft.com/office/powerpoint/2010/main" val="23301799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Contributing Factors to Inadequate Treatment and Prescribing</a:t>
            </a:r>
            <a:endParaRPr lang="en-US" dirty="0"/>
          </a:p>
        </p:txBody>
      </p:sp>
      <p:sp>
        <p:nvSpPr>
          <p:cNvPr id="3" name="Content Placeholder 2"/>
          <p:cNvSpPr>
            <a:spLocks noGrp="1"/>
          </p:cNvSpPr>
          <p:nvPr>
            <p:ph idx="1"/>
          </p:nvPr>
        </p:nvSpPr>
        <p:spPr/>
        <p:txBody>
          <a:bodyPr/>
          <a:lstStyle/>
          <a:p>
            <a:r>
              <a:rPr lang="en-US" dirty="0" smtClean="0"/>
              <a:t>Physician lack of knowledge in best clinical practice</a:t>
            </a:r>
          </a:p>
          <a:p>
            <a:r>
              <a:rPr lang="en-US" dirty="0" smtClean="0"/>
              <a:t>Inadequate research</a:t>
            </a:r>
          </a:p>
          <a:p>
            <a:r>
              <a:rPr lang="en-US" dirty="0" smtClean="0"/>
              <a:t>Poor understanding of risk mitigation</a:t>
            </a:r>
          </a:p>
          <a:p>
            <a:r>
              <a:rPr lang="en-US" dirty="0" smtClean="0"/>
              <a:t>Poor utilization of PMP and UDS</a:t>
            </a:r>
          </a:p>
          <a:p>
            <a:r>
              <a:rPr lang="en-US" dirty="0" smtClean="0"/>
              <a:t>Lack of multi-model treatment </a:t>
            </a:r>
          </a:p>
          <a:p>
            <a:r>
              <a:rPr lang="en-US" dirty="0" smtClean="0"/>
              <a:t>Physician misunderstanding of dependence/addiction</a:t>
            </a:r>
          </a:p>
          <a:p>
            <a:r>
              <a:rPr lang="en-US" dirty="0" smtClean="0"/>
              <a:t>Complete relief may not be an attainable goal</a:t>
            </a:r>
            <a:endParaRPr lang="en-US" dirty="0"/>
          </a:p>
        </p:txBody>
      </p:sp>
    </p:spTree>
    <p:extLst>
      <p:ext uri="{BB962C8B-B14F-4D97-AF65-F5344CB8AC3E}">
        <p14:creationId xmlns:p14="http://schemas.microsoft.com/office/powerpoint/2010/main" val="41457691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Opioids Efficacious for Chronic Pain?</a:t>
            </a:r>
            <a:endParaRPr lang="en-US" dirty="0"/>
          </a:p>
        </p:txBody>
      </p:sp>
      <p:sp>
        <p:nvSpPr>
          <p:cNvPr id="3" name="Content Placeholder 2"/>
          <p:cNvSpPr>
            <a:spLocks noGrp="1"/>
          </p:cNvSpPr>
          <p:nvPr>
            <p:ph idx="1"/>
          </p:nvPr>
        </p:nvSpPr>
        <p:spPr/>
        <p:txBody>
          <a:bodyPr/>
          <a:lstStyle/>
          <a:p>
            <a:r>
              <a:rPr lang="en-US" dirty="0" smtClean="0"/>
              <a:t>Long term outcome studies are lacking but also lacking for most all pain therapies</a:t>
            </a:r>
          </a:p>
          <a:p>
            <a:r>
              <a:rPr lang="en-US" dirty="0" smtClean="0"/>
              <a:t>Insight based on available evidence</a:t>
            </a:r>
          </a:p>
          <a:p>
            <a:pPr lvl="1"/>
            <a:r>
              <a:rPr lang="en-US" dirty="0" smtClean="0"/>
              <a:t>Opioid use may be the most important factor impeding recovery of function</a:t>
            </a:r>
          </a:p>
          <a:p>
            <a:pPr lvl="1"/>
            <a:r>
              <a:rPr lang="en-US" dirty="0" smtClean="0"/>
              <a:t>Opioids may not consistently and reliably relieve pain and can decrease quality of life</a:t>
            </a:r>
          </a:p>
          <a:p>
            <a:pPr lvl="1"/>
            <a:r>
              <a:rPr lang="en-US" dirty="0" smtClean="0"/>
              <a:t>The routine use of opioids cannot be recommended</a:t>
            </a:r>
          </a:p>
          <a:p>
            <a:r>
              <a:rPr lang="en-US" dirty="0" smtClean="0"/>
              <a:t>Appropriate only for selected patients with moderate-severe pain that significantly affects quality of life</a:t>
            </a:r>
          </a:p>
          <a:p>
            <a:pPr lvl="1"/>
            <a:endParaRPr lang="en-US" dirty="0"/>
          </a:p>
        </p:txBody>
      </p:sp>
    </p:spTree>
    <p:extLst>
      <p:ext uri="{BB962C8B-B14F-4D97-AF65-F5344CB8AC3E}">
        <p14:creationId xmlns:p14="http://schemas.microsoft.com/office/powerpoint/2010/main" val="19272182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CDC Summary Comments</a:t>
            </a:r>
            <a:endParaRPr lang="en-US" dirty="0"/>
          </a:p>
        </p:txBody>
      </p:sp>
      <p:sp>
        <p:nvSpPr>
          <p:cNvPr id="3" name="Content Placeholder 2"/>
          <p:cNvSpPr>
            <a:spLocks noGrp="1"/>
          </p:cNvSpPr>
          <p:nvPr>
            <p:ph idx="1"/>
          </p:nvPr>
        </p:nvSpPr>
        <p:spPr/>
        <p:txBody>
          <a:bodyPr/>
          <a:lstStyle/>
          <a:p>
            <a:r>
              <a:rPr lang="en-US" dirty="0" smtClean="0"/>
              <a:t>Recommendations are based on the best available evidence</a:t>
            </a:r>
          </a:p>
          <a:p>
            <a:r>
              <a:rPr lang="en-US" dirty="0" smtClean="0"/>
              <a:t>The scientific evidence is low in quality</a:t>
            </a:r>
          </a:p>
          <a:p>
            <a:r>
              <a:rPr lang="en-US" dirty="0" smtClean="0"/>
              <a:t>Much left to be learned about opioid therapy</a:t>
            </a:r>
          </a:p>
          <a:p>
            <a:r>
              <a:rPr lang="en-US" dirty="0" smtClean="0"/>
              <a:t>Need research leading to safer and more effective care</a:t>
            </a:r>
          </a:p>
          <a:p>
            <a:r>
              <a:rPr lang="en-US" dirty="0" smtClean="0"/>
              <a:t>Strong evidence for many pain therapies is lacking</a:t>
            </a:r>
          </a:p>
          <a:p>
            <a:r>
              <a:rPr lang="en-US" dirty="0" smtClean="0"/>
              <a:t>Does the potential benefits outweigh the risks</a:t>
            </a:r>
          </a:p>
          <a:p>
            <a:pPr marL="0" indent="0">
              <a:buNone/>
            </a:pPr>
            <a:endParaRPr lang="en-US" dirty="0"/>
          </a:p>
        </p:txBody>
      </p:sp>
    </p:spTree>
    <p:extLst>
      <p:ext uri="{BB962C8B-B14F-4D97-AF65-F5344CB8AC3E}">
        <p14:creationId xmlns:p14="http://schemas.microsoft.com/office/powerpoint/2010/main" val="13643680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 is Needed</a:t>
            </a:r>
            <a:endParaRPr lang="en-US" dirty="0"/>
          </a:p>
        </p:txBody>
      </p:sp>
      <p:sp>
        <p:nvSpPr>
          <p:cNvPr id="3" name="Content Placeholder 2"/>
          <p:cNvSpPr>
            <a:spLocks noGrp="1"/>
          </p:cNvSpPr>
          <p:nvPr>
            <p:ph idx="1"/>
          </p:nvPr>
        </p:nvSpPr>
        <p:spPr/>
        <p:txBody>
          <a:bodyPr/>
          <a:lstStyle/>
          <a:p>
            <a:r>
              <a:rPr lang="en-US" dirty="0" smtClean="0"/>
              <a:t>A good example…  “are opioids effective in musculoskeletal pain?”</a:t>
            </a:r>
          </a:p>
          <a:p>
            <a:r>
              <a:rPr lang="en-US" dirty="0" smtClean="0"/>
              <a:t>There is absence of data on long term opioid effectiveness which has been interpreted as lack of evidence</a:t>
            </a:r>
          </a:p>
          <a:p>
            <a:r>
              <a:rPr lang="en-US" dirty="0" smtClean="0"/>
              <a:t>Research on the risks of long term opioids and addiction</a:t>
            </a:r>
          </a:p>
          <a:p>
            <a:r>
              <a:rPr lang="en-US" dirty="0" smtClean="0"/>
              <a:t>Updating CDC guidelines with ongoing research</a:t>
            </a:r>
          </a:p>
          <a:p>
            <a:r>
              <a:rPr lang="en-US" dirty="0" smtClean="0"/>
              <a:t>Recent FDA comments on the need for more research regarding opioid therapy</a:t>
            </a:r>
          </a:p>
          <a:p>
            <a:endParaRPr lang="en-US" dirty="0" smtClean="0"/>
          </a:p>
          <a:p>
            <a:endParaRPr lang="en-US" dirty="0"/>
          </a:p>
        </p:txBody>
      </p:sp>
    </p:spTree>
    <p:extLst>
      <p:ext uri="{BB962C8B-B14F-4D97-AF65-F5344CB8AC3E}">
        <p14:creationId xmlns:p14="http://schemas.microsoft.com/office/powerpoint/2010/main" val="7378515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Lack Knowledge</a:t>
            </a:r>
            <a:endParaRPr lang="en-US" dirty="0"/>
          </a:p>
        </p:txBody>
      </p:sp>
      <p:sp>
        <p:nvSpPr>
          <p:cNvPr id="3" name="Content Placeholder 2"/>
          <p:cNvSpPr>
            <a:spLocks noGrp="1"/>
          </p:cNvSpPr>
          <p:nvPr>
            <p:ph idx="1"/>
          </p:nvPr>
        </p:nvSpPr>
        <p:spPr/>
        <p:txBody>
          <a:bodyPr/>
          <a:lstStyle/>
          <a:p>
            <a:r>
              <a:rPr lang="en-US" dirty="0" smtClean="0"/>
              <a:t>Support studies to determine the long-term efficacy of opioids in the treatment of chronic pain</a:t>
            </a:r>
          </a:p>
          <a:p>
            <a:pPr lvl="1"/>
            <a:r>
              <a:rPr lang="en-US" dirty="0" smtClean="0"/>
              <a:t>Supported by CDC and HHS</a:t>
            </a:r>
          </a:p>
          <a:p>
            <a:r>
              <a:rPr lang="en-US" dirty="0" smtClean="0"/>
              <a:t>Conduct clinical trials on specific disease entities</a:t>
            </a:r>
          </a:p>
          <a:p>
            <a:r>
              <a:rPr lang="en-US" dirty="0" smtClean="0"/>
              <a:t>Research that takes into account patient variability and co-morbidities</a:t>
            </a:r>
          </a:p>
          <a:p>
            <a:r>
              <a:rPr lang="en-US" dirty="0" smtClean="0"/>
              <a:t>Research conducted in the real world setting of multi-modal treatment</a:t>
            </a:r>
          </a:p>
          <a:p>
            <a:r>
              <a:rPr lang="en-US" dirty="0" smtClean="0"/>
              <a:t>Research on outcomes of opioid reduction</a:t>
            </a:r>
          </a:p>
          <a:p>
            <a:endParaRPr lang="en-US" dirty="0"/>
          </a:p>
        </p:txBody>
      </p:sp>
    </p:spTree>
    <p:extLst>
      <p:ext uri="{BB962C8B-B14F-4D97-AF65-F5344CB8AC3E}">
        <p14:creationId xmlns:p14="http://schemas.microsoft.com/office/powerpoint/2010/main" val="10306347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Dose Opioids</a:t>
            </a:r>
            <a:endParaRPr lang="en-US" dirty="0"/>
          </a:p>
        </p:txBody>
      </p:sp>
      <p:sp>
        <p:nvSpPr>
          <p:cNvPr id="3" name="Content Placeholder 2"/>
          <p:cNvSpPr>
            <a:spLocks noGrp="1"/>
          </p:cNvSpPr>
          <p:nvPr>
            <p:ph idx="1"/>
          </p:nvPr>
        </p:nvSpPr>
        <p:spPr/>
        <p:txBody>
          <a:bodyPr>
            <a:normAutofit/>
          </a:bodyPr>
          <a:lstStyle/>
          <a:p>
            <a:r>
              <a:rPr lang="en-US" dirty="0" smtClean="0"/>
              <a:t>SB1446:  Key issue</a:t>
            </a:r>
          </a:p>
          <a:p>
            <a:r>
              <a:rPr lang="en-US" dirty="0" smtClean="0"/>
              <a:t>Providers should prescribe lowest possible dose</a:t>
            </a:r>
          </a:p>
          <a:p>
            <a:r>
              <a:rPr lang="en-US" dirty="0" smtClean="0"/>
              <a:t>Additional precautions at &gt; 50 MME’s</a:t>
            </a:r>
          </a:p>
          <a:p>
            <a:r>
              <a:rPr lang="en-US" dirty="0" smtClean="0"/>
              <a:t>Should avoid &gt; 90 MED’s</a:t>
            </a:r>
          </a:p>
          <a:p>
            <a:r>
              <a:rPr lang="en-US" dirty="0" smtClean="0"/>
              <a:t>Risks of  fatal and non-fatal overdoses increase</a:t>
            </a:r>
          </a:p>
          <a:p>
            <a:r>
              <a:rPr lang="en-US" dirty="0" smtClean="0"/>
              <a:t>Demands documented increase in function and no adverse side effects</a:t>
            </a:r>
          </a:p>
          <a:p>
            <a:r>
              <a:rPr lang="en-US" dirty="0" smtClean="0"/>
              <a:t>Recommend consultation over 90 MME’s</a:t>
            </a:r>
          </a:p>
          <a:p>
            <a:pPr lvl="1"/>
            <a:r>
              <a:rPr lang="en-US" dirty="0" smtClean="0"/>
              <a:t>Closer follow-up and assessment of other risk factors</a:t>
            </a:r>
          </a:p>
          <a:p>
            <a:pPr marL="393192" lvl="1" indent="0">
              <a:buNone/>
            </a:pPr>
            <a:endParaRPr lang="en-US" dirty="0" smtClean="0"/>
          </a:p>
          <a:p>
            <a:pPr marL="393192" lvl="1" indent="0">
              <a:spcAft>
                <a:spcPts val="600"/>
              </a:spcAft>
              <a:buNone/>
            </a:pPr>
            <a:endParaRPr lang="en-US" dirty="0"/>
          </a:p>
        </p:txBody>
      </p:sp>
    </p:spTree>
    <p:extLst>
      <p:ext uri="{BB962C8B-B14F-4D97-AF65-F5344CB8AC3E}">
        <p14:creationId xmlns:p14="http://schemas.microsoft.com/office/powerpoint/2010/main" val="139168267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Dose Opioid Therapy</a:t>
            </a:r>
            <a:endParaRPr lang="en-US" dirty="0"/>
          </a:p>
        </p:txBody>
      </p:sp>
      <p:sp>
        <p:nvSpPr>
          <p:cNvPr id="3" name="Content Placeholder 2"/>
          <p:cNvSpPr>
            <a:spLocks noGrp="1"/>
          </p:cNvSpPr>
          <p:nvPr>
            <p:ph idx="1"/>
          </p:nvPr>
        </p:nvSpPr>
        <p:spPr/>
        <p:txBody>
          <a:bodyPr/>
          <a:lstStyle/>
          <a:p>
            <a:r>
              <a:rPr lang="en-US" dirty="0" smtClean="0"/>
              <a:t>Data is proving more reliable</a:t>
            </a:r>
          </a:p>
          <a:p>
            <a:r>
              <a:rPr lang="en-US" dirty="0" smtClean="0"/>
              <a:t>Defined typically as &gt;90 MME’s</a:t>
            </a:r>
          </a:p>
          <a:p>
            <a:r>
              <a:rPr lang="en-US" dirty="0" smtClean="0"/>
              <a:t>Strong evidence linked with poor outcome</a:t>
            </a:r>
          </a:p>
          <a:p>
            <a:r>
              <a:rPr lang="en-US" dirty="0" smtClean="0"/>
              <a:t>Higher risk of OUD</a:t>
            </a:r>
          </a:p>
          <a:p>
            <a:r>
              <a:rPr lang="en-US" dirty="0" smtClean="0"/>
              <a:t>Overdose risk doubles at &gt;50 MME</a:t>
            </a:r>
          </a:p>
          <a:p>
            <a:r>
              <a:rPr lang="en-US" dirty="0" smtClean="0"/>
              <a:t>9x increase in deaths with 100mg or higher MME</a:t>
            </a:r>
          </a:p>
          <a:p>
            <a:r>
              <a:rPr lang="en-US" dirty="0" smtClean="0"/>
              <a:t>Remember, existence of persisting pain does NOT constitute evidence of </a:t>
            </a:r>
            <a:r>
              <a:rPr lang="en-US" dirty="0" err="1" smtClean="0"/>
              <a:t>undertreatment</a:t>
            </a:r>
            <a:endParaRPr lang="en-US" dirty="0" smtClean="0"/>
          </a:p>
          <a:p>
            <a:endParaRPr lang="en-US" dirty="0" smtClean="0"/>
          </a:p>
        </p:txBody>
      </p:sp>
    </p:spTree>
    <p:extLst>
      <p:ext uri="{BB962C8B-B14F-4D97-AF65-F5344CB8AC3E}">
        <p14:creationId xmlns:p14="http://schemas.microsoft.com/office/powerpoint/2010/main" val="1310806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Line Approach</a:t>
            </a:r>
            <a:endParaRPr lang="en-US" dirty="0"/>
          </a:p>
        </p:txBody>
      </p:sp>
      <p:sp>
        <p:nvSpPr>
          <p:cNvPr id="3" name="Content Placeholder 2"/>
          <p:cNvSpPr>
            <a:spLocks noGrp="1"/>
          </p:cNvSpPr>
          <p:nvPr>
            <p:ph idx="1"/>
          </p:nvPr>
        </p:nvSpPr>
        <p:spPr/>
        <p:txBody>
          <a:bodyPr/>
          <a:lstStyle/>
          <a:p>
            <a:r>
              <a:rPr lang="en-US" dirty="0" smtClean="0"/>
              <a:t>Important issue in SB1446</a:t>
            </a:r>
          </a:p>
          <a:p>
            <a:r>
              <a:rPr lang="en-US" dirty="0" smtClean="0"/>
              <a:t>Non-pharmacological approach</a:t>
            </a:r>
          </a:p>
          <a:p>
            <a:r>
              <a:rPr lang="en-US" dirty="0" smtClean="0"/>
              <a:t>Non-opioid approach</a:t>
            </a:r>
          </a:p>
          <a:p>
            <a:r>
              <a:rPr lang="en-US" dirty="0" smtClean="0"/>
              <a:t>Emphasis on</a:t>
            </a:r>
          </a:p>
          <a:p>
            <a:pPr lvl="1"/>
            <a:r>
              <a:rPr lang="en-US" dirty="0" smtClean="0"/>
              <a:t>Behavioral therapies</a:t>
            </a:r>
          </a:p>
          <a:p>
            <a:pPr lvl="1"/>
            <a:r>
              <a:rPr lang="en-US" dirty="0" smtClean="0"/>
              <a:t>Functional therapies</a:t>
            </a:r>
          </a:p>
          <a:p>
            <a:pPr lvl="1"/>
            <a:r>
              <a:rPr lang="en-US" dirty="0" smtClean="0"/>
              <a:t>Adjunctive medications</a:t>
            </a:r>
          </a:p>
          <a:p>
            <a:pPr lvl="1"/>
            <a:r>
              <a:rPr lang="en-US" dirty="0" smtClean="0"/>
              <a:t>Interventional therapies</a:t>
            </a:r>
          </a:p>
          <a:p>
            <a:pPr marL="393192" lvl="1" indent="0">
              <a:buNone/>
            </a:pPr>
            <a:endParaRPr lang="en-US" dirty="0" smtClean="0"/>
          </a:p>
          <a:p>
            <a:pPr marL="393192" lvl="1" indent="0">
              <a:buNone/>
            </a:pPr>
            <a:endParaRPr lang="en-US" dirty="0" smtClean="0"/>
          </a:p>
          <a:p>
            <a:pPr marL="0" indent="0" algn="r">
              <a:spcAft>
                <a:spcPts val="600"/>
              </a:spcAft>
              <a:buNone/>
            </a:pPr>
            <a:endParaRPr lang="en-US" dirty="0"/>
          </a:p>
        </p:txBody>
      </p:sp>
    </p:spTree>
    <p:extLst>
      <p:ext uri="{BB962C8B-B14F-4D97-AF65-F5344CB8AC3E}">
        <p14:creationId xmlns:p14="http://schemas.microsoft.com/office/powerpoint/2010/main" val="146436495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Selection and Risk Stratification</a:t>
            </a:r>
            <a:endParaRPr lang="en-US" dirty="0"/>
          </a:p>
        </p:txBody>
      </p:sp>
      <p:sp>
        <p:nvSpPr>
          <p:cNvPr id="3" name="Content Placeholder 2"/>
          <p:cNvSpPr>
            <a:spLocks noGrp="1"/>
          </p:cNvSpPr>
          <p:nvPr>
            <p:ph idx="1"/>
          </p:nvPr>
        </p:nvSpPr>
        <p:spPr/>
        <p:txBody>
          <a:bodyPr/>
          <a:lstStyle/>
          <a:p>
            <a:r>
              <a:rPr lang="en-US" dirty="0" smtClean="0"/>
              <a:t>History, physical examination and diagnostic testing</a:t>
            </a:r>
          </a:p>
          <a:p>
            <a:r>
              <a:rPr lang="en-US" dirty="0" smtClean="0"/>
              <a:t>Psychosocial risk assessment</a:t>
            </a:r>
          </a:p>
          <a:p>
            <a:r>
              <a:rPr lang="en-US" dirty="0" smtClean="0"/>
              <a:t>Expectations:  physician and patient</a:t>
            </a:r>
          </a:p>
          <a:p>
            <a:r>
              <a:rPr lang="en-US" dirty="0" smtClean="0"/>
              <a:t>Risk assessment is an underdeveloped skill for most clinicians</a:t>
            </a:r>
          </a:p>
          <a:p>
            <a:r>
              <a:rPr lang="en-US" dirty="0" smtClean="0"/>
              <a:t>SB1446 requires vigilant monitoring of abuse and addiction</a:t>
            </a:r>
          </a:p>
          <a:p>
            <a:r>
              <a:rPr lang="en-US" dirty="0" smtClean="0"/>
              <a:t>SB1446 emphasizes documentation of the progress of the patient to the treatment objectives</a:t>
            </a:r>
          </a:p>
          <a:p>
            <a:endParaRPr lang="en-US" dirty="0" smtClean="0"/>
          </a:p>
          <a:p>
            <a:endParaRPr lang="en-US" dirty="0"/>
          </a:p>
        </p:txBody>
      </p:sp>
    </p:spTree>
    <p:extLst>
      <p:ext uri="{BB962C8B-B14F-4D97-AF65-F5344CB8AC3E}">
        <p14:creationId xmlns:p14="http://schemas.microsoft.com/office/powerpoint/2010/main" val="127610675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a:t>
            </a:r>
            <a:r>
              <a:rPr lang="en-US" dirty="0" err="1" smtClean="0"/>
              <a:t>Opioid</a:t>
            </a:r>
            <a:r>
              <a:rPr lang="en-US" dirty="0" smtClean="0"/>
              <a:t> Therapy (COT)</a:t>
            </a:r>
            <a:endParaRPr lang="en-US" dirty="0"/>
          </a:p>
        </p:txBody>
      </p:sp>
      <p:sp>
        <p:nvSpPr>
          <p:cNvPr id="3" name="Content Placeholder 2"/>
          <p:cNvSpPr>
            <a:spLocks noGrp="1"/>
          </p:cNvSpPr>
          <p:nvPr>
            <p:ph idx="1"/>
          </p:nvPr>
        </p:nvSpPr>
        <p:spPr/>
        <p:txBody>
          <a:bodyPr>
            <a:normAutofit/>
          </a:bodyPr>
          <a:lstStyle/>
          <a:p>
            <a:r>
              <a:rPr lang="en-US" dirty="0" smtClean="0"/>
              <a:t>Consensus agreement that it can be useful in carefully selected patients with moderate to severe pain</a:t>
            </a:r>
          </a:p>
          <a:p>
            <a:r>
              <a:rPr lang="en-US" dirty="0" smtClean="0"/>
              <a:t>Absolutely demands:</a:t>
            </a:r>
          </a:p>
          <a:p>
            <a:pPr lvl="1"/>
            <a:r>
              <a:rPr lang="en-US" dirty="0" smtClean="0"/>
              <a:t>Compliance:  As with any medical problem</a:t>
            </a:r>
          </a:p>
          <a:p>
            <a:pPr lvl="1"/>
            <a:r>
              <a:rPr lang="en-US" dirty="0" smtClean="0"/>
              <a:t>Documentation</a:t>
            </a:r>
          </a:p>
          <a:p>
            <a:pPr lvl="1"/>
            <a:r>
              <a:rPr lang="en-US" dirty="0" smtClean="0"/>
              <a:t>Vigilant monitoring for SUD and OUD</a:t>
            </a:r>
          </a:p>
          <a:p>
            <a:pPr lvl="1"/>
            <a:r>
              <a:rPr lang="en-US" dirty="0" smtClean="0"/>
              <a:t>Assessment of </a:t>
            </a:r>
            <a:r>
              <a:rPr lang="en-US" dirty="0" err="1" smtClean="0"/>
              <a:t>opioid</a:t>
            </a:r>
            <a:r>
              <a:rPr lang="en-US" dirty="0" smtClean="0"/>
              <a:t> related side effects</a:t>
            </a:r>
          </a:p>
          <a:p>
            <a:pPr lvl="1"/>
            <a:r>
              <a:rPr lang="en-US" dirty="0" smtClean="0"/>
              <a:t>Understanding of </a:t>
            </a:r>
            <a:r>
              <a:rPr lang="en-US" dirty="0" err="1" smtClean="0"/>
              <a:t>opioid</a:t>
            </a:r>
            <a:r>
              <a:rPr lang="en-US" dirty="0" smtClean="0"/>
              <a:t> use in chronic pain</a:t>
            </a:r>
          </a:p>
          <a:p>
            <a:pPr marL="393192" lvl="1" indent="0">
              <a:buNone/>
            </a:pPr>
            <a:endParaRPr lang="en-US" dirty="0" smtClean="0"/>
          </a:p>
          <a:p>
            <a:endParaRPr lang="en-US" dirty="0"/>
          </a:p>
        </p:txBody>
      </p:sp>
    </p:spTree>
    <p:extLst>
      <p:ext uri="{BB962C8B-B14F-4D97-AF65-F5344CB8AC3E}">
        <p14:creationId xmlns:p14="http://schemas.microsoft.com/office/powerpoint/2010/main" val="33445243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Actions</a:t>
            </a:r>
            <a:endParaRPr lang="en-US" dirty="0"/>
          </a:p>
        </p:txBody>
      </p:sp>
      <p:sp>
        <p:nvSpPr>
          <p:cNvPr id="3" name="Content Placeholder 2"/>
          <p:cNvSpPr>
            <a:spLocks noGrp="1"/>
          </p:cNvSpPr>
          <p:nvPr>
            <p:ph idx="1"/>
          </p:nvPr>
        </p:nvSpPr>
        <p:spPr/>
        <p:txBody>
          <a:bodyPr/>
          <a:lstStyle/>
          <a:p>
            <a:r>
              <a:rPr lang="en-US" dirty="0" smtClean="0"/>
              <a:t>Presidents Commission on Combating Drug Addiction and the Opioid Crisis 2018</a:t>
            </a:r>
          </a:p>
          <a:p>
            <a:r>
              <a:rPr lang="en-US" dirty="0" smtClean="0"/>
              <a:t>HHS Pain Management Best Practices Draft Report 2019</a:t>
            </a:r>
          </a:p>
          <a:p>
            <a:r>
              <a:rPr lang="en-US" dirty="0" smtClean="0"/>
              <a:t>CDC Guidelines for Opioid Prescribing 2016</a:t>
            </a:r>
          </a:p>
          <a:p>
            <a:r>
              <a:rPr lang="en-US" dirty="0" smtClean="0"/>
              <a:t>SB 1446</a:t>
            </a:r>
          </a:p>
          <a:p>
            <a:r>
              <a:rPr lang="en-US" dirty="0" smtClean="0"/>
              <a:t>All agree there is a role for opioids in carefully selected and monitored patients</a:t>
            </a:r>
          </a:p>
          <a:p>
            <a:r>
              <a:rPr lang="en-US" dirty="0" smtClean="0"/>
              <a:t>All agree on identifying abuse and addiction</a:t>
            </a:r>
            <a:endParaRPr lang="en-US" dirty="0"/>
          </a:p>
        </p:txBody>
      </p:sp>
    </p:spTree>
    <p:extLst>
      <p:ext uri="{BB962C8B-B14F-4D97-AF65-F5344CB8AC3E}">
        <p14:creationId xmlns:p14="http://schemas.microsoft.com/office/powerpoint/2010/main" val="30563206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Appropriate Initiation of COT</a:t>
            </a:r>
            <a:endParaRPr lang="en-US" dirty="0"/>
          </a:p>
        </p:txBody>
      </p:sp>
      <p:sp>
        <p:nvSpPr>
          <p:cNvPr id="3" name="Content Placeholder 2"/>
          <p:cNvSpPr>
            <a:spLocks noGrp="1"/>
          </p:cNvSpPr>
          <p:nvPr>
            <p:ph idx="1"/>
          </p:nvPr>
        </p:nvSpPr>
        <p:spPr/>
        <p:txBody>
          <a:bodyPr/>
          <a:lstStyle/>
          <a:p>
            <a:pPr eaLnBrk="1" hangingPunct="1">
              <a:defRPr/>
            </a:pPr>
            <a:r>
              <a:rPr lang="en-US" dirty="0" smtClean="0"/>
              <a:t>Informed consent and discussion of risk vs. benefit</a:t>
            </a:r>
          </a:p>
          <a:p>
            <a:pPr eaLnBrk="1" hangingPunct="1">
              <a:defRPr/>
            </a:pPr>
            <a:r>
              <a:rPr lang="en-US" dirty="0" smtClean="0"/>
              <a:t>Therapeutic trial of 4-6 weeks</a:t>
            </a:r>
          </a:p>
          <a:p>
            <a:pPr eaLnBrk="1" hangingPunct="1">
              <a:defRPr/>
            </a:pPr>
            <a:r>
              <a:rPr lang="en-US" dirty="0" smtClean="0"/>
              <a:t>Exhaustion of other modalities</a:t>
            </a:r>
          </a:p>
          <a:p>
            <a:pPr eaLnBrk="1" hangingPunct="1">
              <a:defRPr/>
            </a:pPr>
            <a:r>
              <a:rPr lang="en-US" dirty="0" smtClean="0"/>
              <a:t>Insufficient data on starting dose</a:t>
            </a:r>
          </a:p>
          <a:p>
            <a:pPr lvl="1">
              <a:defRPr/>
            </a:pPr>
            <a:r>
              <a:rPr lang="en-US" dirty="0" smtClean="0"/>
              <a:t>Start low-go slow</a:t>
            </a:r>
          </a:p>
          <a:p>
            <a:pPr eaLnBrk="1" hangingPunct="1">
              <a:defRPr/>
            </a:pPr>
            <a:r>
              <a:rPr lang="en-US" dirty="0" smtClean="0"/>
              <a:t>Ongoing monitoring and assessment of benefit vs. risk, expectations and alternative modalities</a:t>
            </a:r>
          </a:p>
          <a:p>
            <a:pPr eaLnBrk="1" hangingPunct="1">
              <a:defRPr/>
            </a:pPr>
            <a:r>
              <a:rPr lang="en-US" dirty="0" smtClean="0"/>
              <a:t>Consider a taper or wean even in functional patients</a:t>
            </a:r>
          </a:p>
          <a:p>
            <a:pPr eaLnBrk="1" hangingPunct="1">
              <a:defRPr/>
            </a:pPr>
            <a:endParaRPr lang="en-US" dirty="0" smtClean="0"/>
          </a:p>
          <a:p>
            <a:pPr eaLnBrk="1" hangingPunct="1">
              <a:defRPr/>
            </a:pPr>
            <a:endParaRPr lang="en-US" dirty="0" smtClean="0"/>
          </a:p>
          <a:p>
            <a:pPr lvl="2" eaLnBrk="1" hangingPunct="1">
              <a:defRPr/>
            </a:pPr>
            <a:endParaRPr lang="en-US" dirty="0" smtClean="0"/>
          </a:p>
          <a:p>
            <a:pPr lvl="2" eaLnBrk="1" hangingPunct="1">
              <a:buFont typeface="Wingdings" pitchFamily="2" charset="2"/>
              <a:buNone/>
              <a:defRPr/>
            </a:pPr>
            <a:endParaRPr lang="en-US" dirty="0"/>
          </a:p>
        </p:txBody>
      </p:sp>
    </p:spTree>
    <p:extLst>
      <p:ext uri="{BB962C8B-B14F-4D97-AF65-F5344CB8AC3E}">
        <p14:creationId xmlns:p14="http://schemas.microsoft.com/office/powerpoint/2010/main" val="32861609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Prescribing Caveats:</a:t>
            </a:r>
            <a:endParaRPr lang="en-US" dirty="0"/>
          </a:p>
        </p:txBody>
      </p:sp>
      <p:sp>
        <p:nvSpPr>
          <p:cNvPr id="3" name="Content Placeholder 2"/>
          <p:cNvSpPr>
            <a:spLocks noGrp="1"/>
          </p:cNvSpPr>
          <p:nvPr>
            <p:ph idx="1"/>
          </p:nvPr>
        </p:nvSpPr>
        <p:spPr/>
        <p:txBody>
          <a:bodyPr/>
          <a:lstStyle/>
          <a:p>
            <a:r>
              <a:rPr lang="en-US" dirty="0" smtClean="0"/>
              <a:t>IR vs. ER/LA opioid therapies</a:t>
            </a:r>
          </a:p>
          <a:p>
            <a:r>
              <a:rPr lang="en-US" dirty="0" smtClean="0"/>
              <a:t>Lowest effective dose</a:t>
            </a:r>
          </a:p>
          <a:p>
            <a:r>
              <a:rPr lang="en-US" dirty="0" smtClean="0"/>
              <a:t>Shortest possible time</a:t>
            </a:r>
          </a:p>
          <a:p>
            <a:r>
              <a:rPr lang="en-US" dirty="0" smtClean="0"/>
              <a:t>Benzodiazepine use with opioids</a:t>
            </a:r>
          </a:p>
          <a:p>
            <a:pPr lvl="1"/>
            <a:r>
              <a:rPr lang="en-US" dirty="0" smtClean="0"/>
              <a:t>Significant increase in deaths and ER visits</a:t>
            </a:r>
          </a:p>
          <a:p>
            <a:r>
              <a:rPr lang="en-US" dirty="0" smtClean="0"/>
              <a:t>Acute pain leading to chronic therapy</a:t>
            </a:r>
          </a:p>
          <a:p>
            <a:r>
              <a:rPr lang="en-US" dirty="0" smtClean="0"/>
              <a:t>Combine with other modalities</a:t>
            </a:r>
          </a:p>
          <a:p>
            <a:r>
              <a:rPr lang="en-US" dirty="0" smtClean="0"/>
              <a:t>Offering naloxone to patients at risk (50 MME’s)</a:t>
            </a:r>
          </a:p>
          <a:p>
            <a:r>
              <a:rPr lang="en-US" dirty="0" smtClean="0"/>
              <a:t>Ongoing assessment of psychological risks</a:t>
            </a:r>
          </a:p>
          <a:p>
            <a:endParaRPr lang="en-US" dirty="0" smtClean="0"/>
          </a:p>
          <a:p>
            <a:endParaRPr lang="en-US" dirty="0" smtClean="0"/>
          </a:p>
          <a:p>
            <a:endParaRPr lang="en-US" dirty="0"/>
          </a:p>
        </p:txBody>
      </p:sp>
    </p:spTree>
    <p:extLst>
      <p:ext uri="{BB962C8B-B14F-4D97-AF65-F5344CB8AC3E}">
        <p14:creationId xmlns:p14="http://schemas.microsoft.com/office/powerpoint/2010/main" val="46900505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Characteristics of Ideal Patient</a:t>
            </a:r>
          </a:p>
        </p:txBody>
      </p:sp>
      <p:sp>
        <p:nvSpPr>
          <p:cNvPr id="3" name="Content Placeholder 2"/>
          <p:cNvSpPr>
            <a:spLocks noGrp="1"/>
          </p:cNvSpPr>
          <p:nvPr>
            <p:ph idx="1"/>
          </p:nvPr>
        </p:nvSpPr>
        <p:spPr/>
        <p:txBody>
          <a:bodyPr/>
          <a:lstStyle/>
          <a:p>
            <a:pPr eaLnBrk="1" hangingPunct="1">
              <a:defRPr/>
            </a:pPr>
            <a:r>
              <a:rPr lang="en-US" dirty="0" smtClean="0"/>
              <a:t>Well defined pathology </a:t>
            </a:r>
          </a:p>
          <a:p>
            <a:pPr eaLnBrk="1" hangingPunct="1">
              <a:defRPr/>
            </a:pPr>
            <a:r>
              <a:rPr lang="en-US" dirty="0" smtClean="0"/>
              <a:t>Good insight and desire to improve</a:t>
            </a:r>
          </a:p>
          <a:p>
            <a:pPr eaLnBrk="1" hangingPunct="1">
              <a:defRPr/>
            </a:pPr>
            <a:r>
              <a:rPr lang="en-US" dirty="0" smtClean="0"/>
              <a:t>Willing to “work hard” to improve</a:t>
            </a:r>
          </a:p>
          <a:p>
            <a:pPr eaLnBrk="1" hangingPunct="1">
              <a:defRPr/>
            </a:pPr>
            <a:r>
              <a:rPr lang="en-US" dirty="0" smtClean="0"/>
              <a:t>Interested in other modalities and work-up</a:t>
            </a:r>
          </a:p>
          <a:p>
            <a:pPr eaLnBrk="1" hangingPunct="1">
              <a:defRPr/>
            </a:pPr>
            <a:r>
              <a:rPr lang="en-US" dirty="0" smtClean="0"/>
              <a:t>Not focused on opioids but desire to improve</a:t>
            </a:r>
          </a:p>
          <a:p>
            <a:pPr eaLnBrk="1" hangingPunct="1">
              <a:defRPr/>
            </a:pPr>
            <a:r>
              <a:rPr lang="en-US" dirty="0" smtClean="0"/>
              <a:t>Good understanding that opioids will provide “some” relief to help them improve</a:t>
            </a:r>
          </a:p>
          <a:p>
            <a:pPr eaLnBrk="1" hangingPunct="1">
              <a:defRPr/>
            </a:pPr>
            <a:r>
              <a:rPr lang="en-US" dirty="0" smtClean="0"/>
              <a:t>Examples</a:t>
            </a:r>
          </a:p>
        </p:txBody>
      </p:sp>
    </p:spTree>
    <p:extLst>
      <p:ext uri="{BB962C8B-B14F-4D97-AF65-F5344CB8AC3E}">
        <p14:creationId xmlns:p14="http://schemas.microsoft.com/office/powerpoint/2010/main" val="385873229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Worrisome Patient</a:t>
            </a:r>
          </a:p>
        </p:txBody>
      </p:sp>
      <p:sp>
        <p:nvSpPr>
          <p:cNvPr id="3" name="Content Placeholder 2"/>
          <p:cNvSpPr>
            <a:spLocks noGrp="1"/>
          </p:cNvSpPr>
          <p:nvPr>
            <p:ph idx="1"/>
          </p:nvPr>
        </p:nvSpPr>
        <p:spPr/>
        <p:txBody>
          <a:bodyPr/>
          <a:lstStyle/>
          <a:p>
            <a:pPr eaLnBrk="1" hangingPunct="1">
              <a:defRPr/>
            </a:pPr>
            <a:r>
              <a:rPr lang="en-US" dirty="0" smtClean="0"/>
              <a:t>Diffuse and poorly localized pain</a:t>
            </a:r>
          </a:p>
          <a:p>
            <a:pPr eaLnBrk="1" hangingPunct="1">
              <a:defRPr/>
            </a:pPr>
            <a:r>
              <a:rPr lang="en-US" dirty="0" smtClean="0"/>
              <a:t>No interest in work-up or other modalities</a:t>
            </a:r>
          </a:p>
          <a:p>
            <a:pPr eaLnBrk="1" hangingPunct="1">
              <a:defRPr/>
            </a:pPr>
            <a:r>
              <a:rPr lang="en-US" dirty="0" smtClean="0"/>
              <a:t>Focus is on opioids alone</a:t>
            </a:r>
          </a:p>
          <a:p>
            <a:pPr eaLnBrk="1" hangingPunct="1">
              <a:defRPr/>
            </a:pPr>
            <a:r>
              <a:rPr lang="en-US" dirty="0" smtClean="0"/>
              <a:t>Poor insight and unrealistic expectations</a:t>
            </a:r>
          </a:p>
          <a:p>
            <a:pPr eaLnBrk="1" hangingPunct="1">
              <a:defRPr/>
            </a:pPr>
            <a:r>
              <a:rPr lang="en-US" dirty="0" smtClean="0"/>
              <a:t>Poorly motivated with no desire to “work hard”</a:t>
            </a:r>
          </a:p>
          <a:p>
            <a:pPr eaLnBrk="1" hangingPunct="1">
              <a:defRPr/>
            </a:pPr>
            <a:r>
              <a:rPr lang="en-US" dirty="0" smtClean="0"/>
              <a:t>Poor functionality </a:t>
            </a:r>
          </a:p>
          <a:p>
            <a:pPr eaLnBrk="1" hangingPunct="1">
              <a:defRPr/>
            </a:pPr>
            <a:r>
              <a:rPr lang="en-US" dirty="0" smtClean="0"/>
              <a:t>Examples</a:t>
            </a:r>
          </a:p>
        </p:txBody>
      </p:sp>
    </p:spTree>
    <p:extLst>
      <p:ext uri="{BB962C8B-B14F-4D97-AF65-F5344CB8AC3E}">
        <p14:creationId xmlns:p14="http://schemas.microsoft.com/office/powerpoint/2010/main" val="249596495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at Risk</a:t>
            </a:r>
            <a:endParaRPr lang="en-US" dirty="0"/>
          </a:p>
        </p:txBody>
      </p:sp>
      <p:sp>
        <p:nvSpPr>
          <p:cNvPr id="3" name="Content Placeholder 2"/>
          <p:cNvSpPr>
            <a:spLocks noGrp="1"/>
          </p:cNvSpPr>
          <p:nvPr>
            <p:ph idx="1"/>
          </p:nvPr>
        </p:nvSpPr>
        <p:spPr/>
        <p:txBody>
          <a:bodyPr>
            <a:normAutofit/>
          </a:bodyPr>
          <a:lstStyle/>
          <a:p>
            <a:r>
              <a:rPr lang="en-US" dirty="0" smtClean="0"/>
              <a:t>Psychosocial issues</a:t>
            </a:r>
          </a:p>
          <a:p>
            <a:r>
              <a:rPr lang="en-US" dirty="0" smtClean="0"/>
              <a:t>History of  Substance Use Disorder (SUD)</a:t>
            </a:r>
          </a:p>
          <a:p>
            <a:r>
              <a:rPr lang="en-US" dirty="0" smtClean="0"/>
              <a:t>Adverse Childhood Experience (ACE)</a:t>
            </a:r>
          </a:p>
          <a:p>
            <a:pPr lvl="1"/>
            <a:r>
              <a:rPr lang="en-US" dirty="0" smtClean="0"/>
              <a:t>Abuse, neglect, household dysfunction and traumatic stressors</a:t>
            </a:r>
          </a:p>
          <a:p>
            <a:r>
              <a:rPr lang="en-US" dirty="0" smtClean="0"/>
              <a:t>Poor motivation and lack of insight</a:t>
            </a:r>
          </a:p>
          <a:p>
            <a:r>
              <a:rPr lang="en-US" dirty="0" smtClean="0"/>
              <a:t>No firm cause of pain delineated</a:t>
            </a:r>
          </a:p>
          <a:p>
            <a:r>
              <a:rPr lang="en-US" dirty="0" smtClean="0"/>
              <a:t>Disability, Medicaid and even prior criminal activity</a:t>
            </a:r>
          </a:p>
          <a:p>
            <a:r>
              <a:rPr lang="en-US" dirty="0" smtClean="0"/>
              <a:t>Prior overdose</a:t>
            </a:r>
          </a:p>
          <a:p>
            <a:endParaRPr lang="en-US" dirty="0" smtClean="0"/>
          </a:p>
          <a:p>
            <a:endParaRPr lang="en-US" dirty="0"/>
          </a:p>
        </p:txBody>
      </p:sp>
    </p:spTree>
    <p:extLst>
      <p:ext uri="{BB962C8B-B14F-4D97-AF65-F5344CB8AC3E}">
        <p14:creationId xmlns:p14="http://schemas.microsoft.com/office/powerpoint/2010/main" val="338622206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Substance Use Disorder (SUD)</a:t>
            </a:r>
            <a:endParaRPr lang="en-US" dirty="0"/>
          </a:p>
        </p:txBody>
      </p:sp>
      <p:sp>
        <p:nvSpPr>
          <p:cNvPr id="3" name="Content Placeholder 2"/>
          <p:cNvSpPr>
            <a:spLocks noGrp="1"/>
          </p:cNvSpPr>
          <p:nvPr>
            <p:ph idx="1"/>
          </p:nvPr>
        </p:nvSpPr>
        <p:spPr/>
        <p:txBody>
          <a:bodyPr/>
          <a:lstStyle/>
          <a:p>
            <a:r>
              <a:rPr lang="en-US" dirty="0" smtClean="0"/>
              <a:t>“The catalyst of the opioid crisis was a denial of the addictive potential of prescription opioids”</a:t>
            </a:r>
          </a:p>
          <a:p>
            <a:r>
              <a:rPr lang="en-US" dirty="0" smtClean="0"/>
              <a:t>History of alcohol, nicotine, THC, sedatives</a:t>
            </a:r>
          </a:p>
          <a:p>
            <a:r>
              <a:rPr lang="en-US" dirty="0" smtClean="0"/>
              <a:t>SUD increases risk of developing OUD</a:t>
            </a:r>
          </a:p>
          <a:p>
            <a:r>
              <a:rPr lang="en-US" dirty="0" smtClean="0"/>
              <a:t>Screening helps identify and reduce risk</a:t>
            </a:r>
          </a:p>
          <a:p>
            <a:r>
              <a:rPr lang="en-US" dirty="0" smtClean="0"/>
              <a:t>Screening tools for SUD should be incorporated prior to and during opioid therapy</a:t>
            </a:r>
          </a:p>
          <a:p>
            <a:r>
              <a:rPr lang="en-US" dirty="0" smtClean="0"/>
              <a:t>Beware:  flashing light for potential OUD</a:t>
            </a:r>
            <a:endParaRPr lang="en-US" dirty="0"/>
          </a:p>
        </p:txBody>
      </p:sp>
    </p:spTree>
    <p:extLst>
      <p:ext uri="{BB962C8B-B14F-4D97-AF65-F5344CB8AC3E}">
        <p14:creationId xmlns:p14="http://schemas.microsoft.com/office/powerpoint/2010/main" val="750252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Use Disorder</a:t>
            </a:r>
            <a:endParaRPr lang="en-US" dirty="0"/>
          </a:p>
        </p:txBody>
      </p:sp>
      <p:sp>
        <p:nvSpPr>
          <p:cNvPr id="3" name="Content Placeholder 2"/>
          <p:cNvSpPr>
            <a:spLocks noGrp="1"/>
          </p:cNvSpPr>
          <p:nvPr>
            <p:ph idx="1"/>
          </p:nvPr>
        </p:nvSpPr>
        <p:spPr/>
        <p:txBody>
          <a:bodyPr/>
          <a:lstStyle/>
          <a:p>
            <a:r>
              <a:rPr lang="en-US" dirty="0" smtClean="0"/>
              <a:t>3-26% incidence</a:t>
            </a:r>
          </a:p>
          <a:p>
            <a:r>
              <a:rPr lang="en-US" dirty="0" smtClean="0"/>
              <a:t>Significant impairment or distress</a:t>
            </a:r>
          </a:p>
          <a:p>
            <a:r>
              <a:rPr lang="en-US" dirty="0" smtClean="0"/>
              <a:t>Poor insight and social support</a:t>
            </a:r>
          </a:p>
          <a:p>
            <a:r>
              <a:rPr lang="en-US" dirty="0" smtClean="0"/>
              <a:t>Inability to reduce opioids</a:t>
            </a:r>
          </a:p>
          <a:p>
            <a:r>
              <a:rPr lang="en-US" dirty="0" smtClean="0"/>
              <a:t>Inability to control use</a:t>
            </a:r>
          </a:p>
          <a:p>
            <a:r>
              <a:rPr lang="en-US" dirty="0" smtClean="0"/>
              <a:t>Often of younger age</a:t>
            </a:r>
          </a:p>
          <a:p>
            <a:r>
              <a:rPr lang="en-US" dirty="0" smtClean="0"/>
              <a:t>Social function reduced</a:t>
            </a:r>
          </a:p>
          <a:p>
            <a:r>
              <a:rPr lang="en-US" dirty="0" smtClean="0"/>
              <a:t>Failure to fulfill work, home or school obligations</a:t>
            </a:r>
          </a:p>
          <a:p>
            <a:r>
              <a:rPr lang="en-US" dirty="0" smtClean="0"/>
              <a:t>Commonly referred to as “abuse” in the literature</a:t>
            </a:r>
            <a:endParaRPr lang="en-US" dirty="0"/>
          </a:p>
        </p:txBody>
      </p:sp>
    </p:spTree>
    <p:extLst>
      <p:ext uri="{BB962C8B-B14F-4D97-AF65-F5344CB8AC3E}">
        <p14:creationId xmlns:p14="http://schemas.microsoft.com/office/powerpoint/2010/main" val="38557074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Pathways to OUD</a:t>
            </a:r>
            <a:endParaRPr lang="en-US" dirty="0"/>
          </a:p>
        </p:txBody>
      </p:sp>
      <p:sp>
        <p:nvSpPr>
          <p:cNvPr id="3" name="Content Placeholder 2"/>
          <p:cNvSpPr>
            <a:spLocks noGrp="1"/>
          </p:cNvSpPr>
          <p:nvPr>
            <p:ph idx="1"/>
          </p:nvPr>
        </p:nvSpPr>
        <p:spPr/>
        <p:txBody>
          <a:bodyPr/>
          <a:lstStyle/>
          <a:p>
            <a:r>
              <a:rPr lang="en-US" dirty="0" smtClean="0"/>
              <a:t>Poor pain control (often opioids alone)</a:t>
            </a:r>
          </a:p>
          <a:p>
            <a:r>
              <a:rPr lang="en-US" dirty="0" smtClean="0"/>
              <a:t>Prior history of SUD</a:t>
            </a:r>
          </a:p>
          <a:p>
            <a:r>
              <a:rPr lang="en-US" dirty="0" smtClean="0"/>
              <a:t>Initial exposure to opioids at a younger age</a:t>
            </a:r>
          </a:p>
          <a:p>
            <a:r>
              <a:rPr lang="en-US" dirty="0" smtClean="0"/>
              <a:t>Ongoing emotional distress</a:t>
            </a:r>
          </a:p>
          <a:p>
            <a:r>
              <a:rPr lang="en-US" dirty="0" smtClean="0"/>
              <a:t>Higher opioid doses</a:t>
            </a:r>
          </a:p>
          <a:p>
            <a:r>
              <a:rPr lang="en-US" dirty="0" smtClean="0"/>
              <a:t>Long term use of opioids</a:t>
            </a:r>
          </a:p>
          <a:p>
            <a:r>
              <a:rPr lang="en-US" dirty="0" smtClean="0"/>
              <a:t>Type of opioid</a:t>
            </a:r>
          </a:p>
          <a:p>
            <a:r>
              <a:rPr lang="en-US" dirty="0" smtClean="0"/>
              <a:t>Misuse of opioids for psychoactive purposes and for unrelieved pain</a:t>
            </a:r>
            <a:endParaRPr lang="en-US" dirty="0"/>
          </a:p>
        </p:txBody>
      </p:sp>
    </p:spTree>
    <p:extLst>
      <p:ext uri="{BB962C8B-B14F-4D97-AF65-F5344CB8AC3E}">
        <p14:creationId xmlns:p14="http://schemas.microsoft.com/office/powerpoint/2010/main" val="28756530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Assisted Treatment</a:t>
            </a:r>
            <a:endParaRPr lang="en-US" dirty="0"/>
          </a:p>
        </p:txBody>
      </p:sp>
      <p:sp>
        <p:nvSpPr>
          <p:cNvPr id="3" name="Content Placeholder 2"/>
          <p:cNvSpPr>
            <a:spLocks noGrp="1"/>
          </p:cNvSpPr>
          <p:nvPr>
            <p:ph idx="1"/>
          </p:nvPr>
        </p:nvSpPr>
        <p:spPr/>
        <p:txBody>
          <a:bodyPr/>
          <a:lstStyle/>
          <a:p>
            <a:r>
              <a:rPr lang="en-US" dirty="0" smtClean="0"/>
              <a:t>Emphasized with patients who display OUD</a:t>
            </a:r>
          </a:p>
          <a:p>
            <a:r>
              <a:rPr lang="en-US" dirty="0" smtClean="0"/>
              <a:t>Buprenorphine:  Partial agonist</a:t>
            </a:r>
          </a:p>
          <a:p>
            <a:r>
              <a:rPr lang="en-US" dirty="0" smtClean="0"/>
              <a:t>Methadone</a:t>
            </a:r>
          </a:p>
          <a:p>
            <a:r>
              <a:rPr lang="en-US" dirty="0" smtClean="0"/>
              <a:t>Behavioral therapies</a:t>
            </a:r>
          </a:p>
          <a:p>
            <a:pPr lvl="1"/>
            <a:r>
              <a:rPr lang="en-US" dirty="0" smtClean="0"/>
              <a:t>Help maintain retention</a:t>
            </a:r>
          </a:p>
          <a:p>
            <a:pPr lvl="1"/>
            <a:r>
              <a:rPr lang="en-US" dirty="0" smtClean="0"/>
              <a:t>Help reduce relapse rate</a:t>
            </a:r>
          </a:p>
          <a:p>
            <a:r>
              <a:rPr lang="en-US" dirty="0" smtClean="0"/>
              <a:t>Consensus concerns:</a:t>
            </a:r>
          </a:p>
          <a:p>
            <a:pPr lvl="1"/>
            <a:r>
              <a:rPr lang="en-US" dirty="0" smtClean="0"/>
              <a:t>Availability</a:t>
            </a:r>
          </a:p>
          <a:p>
            <a:pPr lvl="1"/>
            <a:r>
              <a:rPr lang="en-US" dirty="0" smtClean="0"/>
              <a:t>Cost</a:t>
            </a:r>
            <a:endParaRPr lang="en-US" dirty="0"/>
          </a:p>
        </p:txBody>
      </p:sp>
    </p:spTree>
    <p:extLst>
      <p:ext uri="{BB962C8B-B14F-4D97-AF65-F5344CB8AC3E}">
        <p14:creationId xmlns:p14="http://schemas.microsoft.com/office/powerpoint/2010/main" val="49863806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Induced </a:t>
            </a:r>
            <a:r>
              <a:rPr lang="en-US" dirty="0" err="1" smtClean="0"/>
              <a:t>Hyperalgesia</a:t>
            </a:r>
            <a:endParaRPr lang="en-US" dirty="0"/>
          </a:p>
        </p:txBody>
      </p:sp>
      <p:sp>
        <p:nvSpPr>
          <p:cNvPr id="3" name="Content Placeholder 2"/>
          <p:cNvSpPr>
            <a:spLocks noGrp="1"/>
          </p:cNvSpPr>
          <p:nvPr>
            <p:ph idx="1"/>
          </p:nvPr>
        </p:nvSpPr>
        <p:spPr/>
        <p:txBody>
          <a:bodyPr/>
          <a:lstStyle/>
          <a:p>
            <a:r>
              <a:rPr lang="en-US" dirty="0" smtClean="0"/>
              <a:t>Increased sensitivity to noxious or non-noxious stimuli</a:t>
            </a:r>
          </a:p>
          <a:p>
            <a:r>
              <a:rPr lang="en-US" dirty="0" smtClean="0"/>
              <a:t>Sensitization of pro-nociceptive mechanisms</a:t>
            </a:r>
          </a:p>
          <a:p>
            <a:r>
              <a:rPr lang="en-US" dirty="0" smtClean="0"/>
              <a:t>Glial cell inflammation at the mu-receptor</a:t>
            </a:r>
          </a:p>
          <a:p>
            <a:r>
              <a:rPr lang="en-US" dirty="0" smtClean="0"/>
              <a:t>Hypersensitivity and </a:t>
            </a:r>
            <a:r>
              <a:rPr lang="en-US" dirty="0" err="1" smtClean="0"/>
              <a:t>allodynia</a:t>
            </a:r>
            <a:endParaRPr lang="en-US" dirty="0" smtClean="0"/>
          </a:p>
          <a:p>
            <a:r>
              <a:rPr lang="en-US" dirty="0" smtClean="0"/>
              <a:t>Confused with tolerance</a:t>
            </a:r>
          </a:p>
          <a:p>
            <a:r>
              <a:rPr lang="en-US" dirty="0" smtClean="0"/>
              <a:t>Caused with rapid escalation and high dose therapy?</a:t>
            </a:r>
          </a:p>
          <a:p>
            <a:r>
              <a:rPr lang="en-US" dirty="0" smtClean="0"/>
              <a:t>Activity at the NMDA receptor in dorsal horn</a:t>
            </a:r>
          </a:p>
          <a:p>
            <a:r>
              <a:rPr lang="en-US" dirty="0" smtClean="0"/>
              <a:t>Novel medications now and future</a:t>
            </a:r>
          </a:p>
          <a:p>
            <a:pPr marL="0" indent="0">
              <a:buNone/>
            </a:pPr>
            <a:endParaRPr lang="en-US" dirty="0"/>
          </a:p>
        </p:txBody>
      </p:sp>
    </p:spTree>
    <p:extLst>
      <p:ext uri="{BB962C8B-B14F-4D97-AF65-F5344CB8AC3E}">
        <p14:creationId xmlns:p14="http://schemas.microsoft.com/office/powerpoint/2010/main" val="725588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dirty="0" smtClean="0"/>
              <a:t>Consensus </a:t>
            </a:r>
          </a:p>
        </p:txBody>
      </p:sp>
      <p:sp>
        <p:nvSpPr>
          <p:cNvPr id="46083" name="Rectangle 3"/>
          <p:cNvSpPr>
            <a:spLocks noGrp="1" noChangeArrowheads="1"/>
          </p:cNvSpPr>
          <p:nvPr>
            <p:ph type="body" idx="1"/>
          </p:nvPr>
        </p:nvSpPr>
        <p:spPr/>
        <p:txBody>
          <a:bodyPr/>
          <a:lstStyle/>
          <a:p>
            <a:pPr eaLnBrk="1" hangingPunct="1">
              <a:lnSpc>
                <a:spcPct val="90000"/>
              </a:lnSpc>
              <a:defRPr/>
            </a:pPr>
            <a:r>
              <a:rPr lang="en-US" dirty="0" smtClean="0"/>
              <a:t>Much emphasis placed on addiction and abuse</a:t>
            </a:r>
          </a:p>
          <a:p>
            <a:pPr eaLnBrk="1" hangingPunct="1">
              <a:lnSpc>
                <a:spcPct val="90000"/>
              </a:lnSpc>
              <a:defRPr/>
            </a:pPr>
            <a:r>
              <a:rPr lang="en-US" dirty="0" smtClean="0"/>
              <a:t>Emphasis on training physicians and providers</a:t>
            </a:r>
          </a:p>
          <a:p>
            <a:pPr eaLnBrk="1" hangingPunct="1">
              <a:lnSpc>
                <a:spcPct val="90000"/>
              </a:lnSpc>
              <a:defRPr/>
            </a:pPr>
            <a:r>
              <a:rPr lang="en-US" dirty="0" smtClean="0"/>
              <a:t>Focus on alternatives to opioids</a:t>
            </a:r>
          </a:p>
          <a:p>
            <a:pPr eaLnBrk="1" hangingPunct="1">
              <a:lnSpc>
                <a:spcPct val="90000"/>
              </a:lnSpc>
              <a:defRPr/>
            </a:pPr>
            <a:r>
              <a:rPr lang="en-US" dirty="0" smtClean="0"/>
              <a:t>Risk reduction</a:t>
            </a:r>
          </a:p>
          <a:p>
            <a:pPr eaLnBrk="1" hangingPunct="1">
              <a:lnSpc>
                <a:spcPct val="90000"/>
              </a:lnSpc>
              <a:defRPr/>
            </a:pPr>
            <a:r>
              <a:rPr lang="en-US" dirty="0" smtClean="0"/>
              <a:t>The need for further research</a:t>
            </a:r>
          </a:p>
          <a:p>
            <a:pPr eaLnBrk="1" hangingPunct="1">
              <a:lnSpc>
                <a:spcPct val="90000"/>
              </a:lnSpc>
              <a:defRPr/>
            </a:pPr>
            <a:r>
              <a:rPr lang="en-US" dirty="0" smtClean="0"/>
              <a:t>Attempts to decrease acute pain episodes leading to chronic opioid therapy</a:t>
            </a:r>
          </a:p>
        </p:txBody>
      </p:sp>
    </p:spTree>
    <p:extLst>
      <p:ext uri="{BB962C8B-B14F-4D97-AF65-F5344CB8AC3E}">
        <p14:creationId xmlns:p14="http://schemas.microsoft.com/office/powerpoint/2010/main" val="368877055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Novel Agents</a:t>
            </a:r>
            <a:endParaRPr lang="en-US" dirty="0"/>
          </a:p>
        </p:txBody>
      </p:sp>
      <p:sp>
        <p:nvSpPr>
          <p:cNvPr id="3" name="Content Placeholder 2"/>
          <p:cNvSpPr>
            <a:spLocks noGrp="1"/>
          </p:cNvSpPr>
          <p:nvPr>
            <p:ph idx="1"/>
          </p:nvPr>
        </p:nvSpPr>
        <p:spPr/>
        <p:txBody>
          <a:bodyPr/>
          <a:lstStyle/>
          <a:p>
            <a:r>
              <a:rPr lang="en-US" dirty="0" smtClean="0"/>
              <a:t>NKTR-181:  slow entry to CNS reduces high, addiction</a:t>
            </a:r>
          </a:p>
          <a:p>
            <a:r>
              <a:rPr lang="en-US" dirty="0" smtClean="0"/>
              <a:t>VX-150:  peripheral acting sodium channel blocker</a:t>
            </a:r>
          </a:p>
          <a:p>
            <a:r>
              <a:rPr lang="en-US" dirty="0" smtClean="0"/>
              <a:t>AT-121:  binds mu-receptor and blocks FQ peptide</a:t>
            </a:r>
          </a:p>
          <a:p>
            <a:r>
              <a:rPr lang="en-US" dirty="0" err="1" smtClean="0"/>
              <a:t>Tanezumab</a:t>
            </a:r>
            <a:r>
              <a:rPr lang="en-US" dirty="0" smtClean="0"/>
              <a:t>:  monoclonal antibody/blocks NGF</a:t>
            </a:r>
          </a:p>
          <a:p>
            <a:r>
              <a:rPr lang="en-US" dirty="0" smtClean="0"/>
              <a:t>Blue 181:  synthetic opioid only acts on spinal receptor</a:t>
            </a:r>
          </a:p>
          <a:p>
            <a:r>
              <a:rPr lang="en-US" dirty="0" smtClean="0"/>
              <a:t>Low dose naltrexone:  action on glial inflammation</a:t>
            </a:r>
            <a:endParaRPr lang="en-US" dirty="0"/>
          </a:p>
        </p:txBody>
      </p:sp>
    </p:spTree>
    <p:extLst>
      <p:ext uri="{BB962C8B-B14F-4D97-AF65-F5344CB8AC3E}">
        <p14:creationId xmlns:p14="http://schemas.microsoft.com/office/powerpoint/2010/main" val="116475847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lstStyle/>
          <a:p>
            <a:r>
              <a:rPr lang="en-US" dirty="0" smtClean="0"/>
              <a:t>Continued escalation of opioids despite no evidence of improvement in pain or function</a:t>
            </a:r>
          </a:p>
          <a:p>
            <a:r>
              <a:rPr lang="en-US" dirty="0" smtClean="0"/>
              <a:t>Opioids used in pain syndromes know to be poorly responsive</a:t>
            </a:r>
          </a:p>
          <a:p>
            <a:r>
              <a:rPr lang="en-US" dirty="0" smtClean="0"/>
              <a:t>Failure to document (emphasized in SB1446)</a:t>
            </a:r>
          </a:p>
          <a:p>
            <a:r>
              <a:rPr lang="en-US" dirty="0" smtClean="0"/>
              <a:t>Not addressing psychosocial issues and OUD</a:t>
            </a:r>
          </a:p>
          <a:p>
            <a:r>
              <a:rPr lang="en-US" dirty="0" smtClean="0"/>
              <a:t>Not using medication assisted treatment options</a:t>
            </a:r>
          </a:p>
          <a:p>
            <a:r>
              <a:rPr lang="en-US" dirty="0" smtClean="0"/>
              <a:t>Lenient with abuse behaviors</a:t>
            </a:r>
          </a:p>
          <a:p>
            <a:r>
              <a:rPr lang="en-US" dirty="0" smtClean="0"/>
              <a:t>Failure to use monitoring systems</a:t>
            </a:r>
          </a:p>
          <a:p>
            <a:endParaRPr lang="en-US" dirty="0"/>
          </a:p>
        </p:txBody>
      </p:sp>
    </p:spTree>
    <p:extLst>
      <p:ext uri="{BB962C8B-B14F-4D97-AF65-F5344CB8AC3E}">
        <p14:creationId xmlns:p14="http://schemas.microsoft.com/office/powerpoint/2010/main" val="9431521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Worsening Pain</a:t>
            </a:r>
            <a:endParaRPr lang="en-US" dirty="0"/>
          </a:p>
        </p:txBody>
      </p:sp>
      <p:sp>
        <p:nvSpPr>
          <p:cNvPr id="3" name="Content Placeholder 2"/>
          <p:cNvSpPr>
            <a:spLocks noGrp="1"/>
          </p:cNvSpPr>
          <p:nvPr>
            <p:ph idx="1"/>
          </p:nvPr>
        </p:nvSpPr>
        <p:spPr/>
        <p:txBody>
          <a:bodyPr/>
          <a:lstStyle/>
          <a:p>
            <a:r>
              <a:rPr lang="en-US" dirty="0" smtClean="0"/>
              <a:t>Evaluate prior to dose increase for OUD</a:t>
            </a:r>
          </a:p>
          <a:p>
            <a:r>
              <a:rPr lang="en-US" dirty="0" smtClean="0"/>
              <a:t>Common scenarios patient request for opioids or opioid increase</a:t>
            </a:r>
          </a:p>
          <a:p>
            <a:pPr lvl="1"/>
            <a:r>
              <a:rPr lang="en-US" dirty="0" smtClean="0"/>
              <a:t>Progression of disease</a:t>
            </a:r>
          </a:p>
          <a:p>
            <a:pPr lvl="1"/>
            <a:r>
              <a:rPr lang="en-US" dirty="0" smtClean="0"/>
              <a:t>New painful diagnosis</a:t>
            </a:r>
          </a:p>
          <a:p>
            <a:pPr lvl="1"/>
            <a:r>
              <a:rPr lang="en-US" dirty="0" smtClean="0"/>
              <a:t>Psychological issues</a:t>
            </a:r>
          </a:p>
          <a:p>
            <a:pPr lvl="1"/>
            <a:r>
              <a:rPr lang="en-US" dirty="0" smtClean="0"/>
              <a:t>Poor understanding of pain and opioids</a:t>
            </a:r>
          </a:p>
          <a:p>
            <a:pPr lvl="1"/>
            <a:r>
              <a:rPr lang="en-US" dirty="0" smtClean="0"/>
              <a:t>Failure to use </a:t>
            </a:r>
            <a:r>
              <a:rPr lang="en-US" dirty="0" err="1" smtClean="0"/>
              <a:t>adjunctives</a:t>
            </a:r>
            <a:r>
              <a:rPr lang="en-US" dirty="0" smtClean="0"/>
              <a:t> or other therapies</a:t>
            </a:r>
          </a:p>
          <a:p>
            <a:pPr lvl="1"/>
            <a:r>
              <a:rPr lang="en-US" dirty="0" smtClean="0"/>
              <a:t>OUD or diversion</a:t>
            </a:r>
          </a:p>
          <a:p>
            <a:pPr marL="393192" lvl="1" indent="0">
              <a:spcAft>
                <a:spcPts val="600"/>
              </a:spcAft>
              <a:buNone/>
            </a:pPr>
            <a:endParaRPr lang="en-US" dirty="0" smtClean="0"/>
          </a:p>
          <a:p>
            <a:pPr lvl="1"/>
            <a:endParaRPr lang="en-US" dirty="0"/>
          </a:p>
        </p:txBody>
      </p:sp>
    </p:spTree>
    <p:extLst>
      <p:ext uri="{BB962C8B-B14F-4D97-AF65-F5344CB8AC3E}">
        <p14:creationId xmlns:p14="http://schemas.microsoft.com/office/powerpoint/2010/main" val="249214431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p:txBody>
          <a:bodyPr>
            <a:normAutofit/>
          </a:bodyPr>
          <a:lstStyle/>
          <a:p>
            <a:r>
              <a:rPr lang="en-US" dirty="0" smtClean="0"/>
              <a:t>Pay attention to a pattern of activity that suggests abuse and address</a:t>
            </a:r>
          </a:p>
          <a:p>
            <a:r>
              <a:rPr lang="en-US" dirty="0" smtClean="0"/>
              <a:t>Monitor closely through follow up and documentation</a:t>
            </a:r>
          </a:p>
          <a:p>
            <a:r>
              <a:rPr lang="en-US" dirty="0" smtClean="0"/>
              <a:t>Use available tools:</a:t>
            </a:r>
          </a:p>
          <a:p>
            <a:pPr lvl="1"/>
            <a:r>
              <a:rPr lang="en-US" dirty="0" smtClean="0"/>
              <a:t>PMP database</a:t>
            </a:r>
          </a:p>
          <a:p>
            <a:pPr lvl="1"/>
            <a:r>
              <a:rPr lang="en-US" dirty="0" smtClean="0"/>
              <a:t>UDS and pill counts</a:t>
            </a:r>
          </a:p>
          <a:p>
            <a:pPr lvl="1"/>
            <a:r>
              <a:rPr lang="en-US" dirty="0" smtClean="0"/>
              <a:t>Opioid risk tools</a:t>
            </a:r>
          </a:p>
          <a:p>
            <a:r>
              <a:rPr lang="en-US" dirty="0" smtClean="0"/>
              <a:t>Obligated to protect yourself, your patient and society from </a:t>
            </a:r>
            <a:r>
              <a:rPr lang="en-US" dirty="0" err="1" smtClean="0"/>
              <a:t>opioid</a:t>
            </a:r>
            <a:r>
              <a:rPr lang="en-US" dirty="0" smtClean="0"/>
              <a:t> abuse and diversion</a:t>
            </a:r>
          </a:p>
          <a:p>
            <a:pPr lvl="1"/>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154432608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Monitoring Program</a:t>
            </a:r>
            <a:endParaRPr lang="en-US" dirty="0"/>
          </a:p>
        </p:txBody>
      </p:sp>
      <p:sp>
        <p:nvSpPr>
          <p:cNvPr id="3" name="Content Placeholder 2"/>
          <p:cNvSpPr>
            <a:spLocks noGrp="1"/>
          </p:cNvSpPr>
          <p:nvPr>
            <p:ph idx="1"/>
          </p:nvPr>
        </p:nvSpPr>
        <p:spPr/>
        <p:txBody>
          <a:bodyPr>
            <a:normAutofit lnSpcReduction="10000"/>
          </a:bodyPr>
          <a:lstStyle/>
          <a:p>
            <a:r>
              <a:rPr lang="en-US" dirty="0" smtClean="0"/>
              <a:t>Powerful tool</a:t>
            </a:r>
          </a:p>
          <a:p>
            <a:r>
              <a:rPr lang="en-US" dirty="0" smtClean="0"/>
              <a:t>Mandated in Oklahoma first prescription and every 90 days </a:t>
            </a:r>
          </a:p>
          <a:p>
            <a:r>
              <a:rPr lang="en-US" dirty="0" smtClean="0"/>
              <a:t>Physician and staff friendly</a:t>
            </a:r>
          </a:p>
          <a:p>
            <a:r>
              <a:rPr lang="en-US" dirty="0" smtClean="0"/>
              <a:t>Crosses state lines</a:t>
            </a:r>
          </a:p>
          <a:p>
            <a:r>
              <a:rPr lang="en-US" dirty="0" smtClean="0"/>
              <a:t>Helpful to determine other scheduled drugs like benzodiazepines</a:t>
            </a:r>
          </a:p>
          <a:p>
            <a:r>
              <a:rPr lang="en-US" dirty="0" smtClean="0"/>
              <a:t>Good “teaching moment” with the patient</a:t>
            </a:r>
          </a:p>
          <a:p>
            <a:r>
              <a:rPr lang="en-US" dirty="0" smtClean="0"/>
              <a:t>Unfortunately a high percentage of overdoses are from non-prescribed opioids</a:t>
            </a:r>
            <a:endParaRPr lang="en-US" dirty="0"/>
          </a:p>
        </p:txBody>
      </p:sp>
    </p:spTree>
    <p:extLst>
      <p:ext uri="{BB962C8B-B14F-4D97-AF65-F5344CB8AC3E}">
        <p14:creationId xmlns:p14="http://schemas.microsoft.com/office/powerpoint/2010/main" val="228619396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 to the PMP</a:t>
            </a:r>
            <a:endParaRPr lang="en-US" dirty="0"/>
          </a:p>
        </p:txBody>
      </p:sp>
      <p:sp>
        <p:nvSpPr>
          <p:cNvPr id="3" name="Content Placeholder 2"/>
          <p:cNvSpPr>
            <a:spLocks noGrp="1"/>
          </p:cNvSpPr>
          <p:nvPr>
            <p:ph idx="1"/>
          </p:nvPr>
        </p:nvSpPr>
        <p:spPr/>
        <p:txBody>
          <a:bodyPr/>
          <a:lstStyle/>
          <a:p>
            <a:r>
              <a:rPr lang="en-US" dirty="0" smtClean="0"/>
              <a:t>Required utilization in the ER</a:t>
            </a:r>
          </a:p>
          <a:p>
            <a:r>
              <a:rPr lang="en-US" dirty="0" smtClean="0"/>
              <a:t>Adding medical marijuana </a:t>
            </a:r>
          </a:p>
          <a:p>
            <a:r>
              <a:rPr lang="en-US" dirty="0" smtClean="0"/>
              <a:t>Naloxone administration</a:t>
            </a:r>
          </a:p>
          <a:p>
            <a:r>
              <a:rPr lang="en-US" dirty="0" smtClean="0"/>
              <a:t>Overdose information</a:t>
            </a:r>
          </a:p>
          <a:p>
            <a:r>
              <a:rPr lang="en-US" dirty="0" smtClean="0"/>
              <a:t>Coding the prescriptions should be mandatory</a:t>
            </a:r>
          </a:p>
          <a:p>
            <a:pPr lvl="1"/>
            <a:r>
              <a:rPr lang="en-US" dirty="0" smtClean="0"/>
              <a:t>Chronic pain</a:t>
            </a:r>
          </a:p>
          <a:p>
            <a:pPr lvl="1"/>
            <a:r>
              <a:rPr lang="en-US" dirty="0" smtClean="0"/>
              <a:t>Acute pain</a:t>
            </a:r>
          </a:p>
          <a:p>
            <a:pPr lvl="1"/>
            <a:r>
              <a:rPr lang="en-US" dirty="0" smtClean="0"/>
              <a:t>Palliative care</a:t>
            </a:r>
          </a:p>
          <a:p>
            <a:pPr lvl="1"/>
            <a:r>
              <a:rPr lang="en-US" dirty="0" smtClean="0"/>
              <a:t>Cancer pain</a:t>
            </a:r>
            <a:endParaRPr lang="en-US" dirty="0"/>
          </a:p>
        </p:txBody>
      </p:sp>
    </p:spTree>
    <p:extLst>
      <p:ext uri="{BB962C8B-B14F-4D97-AF65-F5344CB8AC3E}">
        <p14:creationId xmlns:p14="http://schemas.microsoft.com/office/powerpoint/2010/main" val="92127186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SB1446:  Major Points of Emphasis</a:t>
            </a:r>
            <a:endParaRPr lang="en-US" dirty="0"/>
          </a:p>
        </p:txBody>
      </p:sp>
      <p:sp>
        <p:nvSpPr>
          <p:cNvPr id="3" name="Content Placeholder 2"/>
          <p:cNvSpPr>
            <a:spLocks noGrp="1"/>
          </p:cNvSpPr>
          <p:nvPr>
            <p:ph idx="1"/>
          </p:nvPr>
        </p:nvSpPr>
        <p:spPr/>
        <p:txBody>
          <a:bodyPr/>
          <a:lstStyle/>
          <a:p>
            <a:r>
              <a:rPr lang="en-US" dirty="0"/>
              <a:t>A</a:t>
            </a:r>
            <a:r>
              <a:rPr lang="en-US" dirty="0" smtClean="0"/>
              <a:t>ddiction and abuse</a:t>
            </a:r>
          </a:p>
          <a:p>
            <a:r>
              <a:rPr lang="en-US" dirty="0"/>
              <a:t>D</a:t>
            </a:r>
            <a:r>
              <a:rPr lang="en-US" dirty="0" smtClean="0"/>
              <a:t>ose reduction and cessation</a:t>
            </a:r>
          </a:p>
          <a:p>
            <a:r>
              <a:rPr lang="en-US" dirty="0" smtClean="0"/>
              <a:t>Emphasis on lower MME’s</a:t>
            </a:r>
          </a:p>
          <a:p>
            <a:r>
              <a:rPr lang="en-US" dirty="0"/>
              <a:t>A</a:t>
            </a:r>
            <a:r>
              <a:rPr lang="en-US" dirty="0" smtClean="0"/>
              <a:t>lternative therapies</a:t>
            </a:r>
          </a:p>
          <a:p>
            <a:r>
              <a:rPr lang="en-US" dirty="0" smtClean="0"/>
              <a:t>Strong focus decreasing the risks of acute pain leading to chronic opioid therapy</a:t>
            </a:r>
          </a:p>
          <a:p>
            <a:r>
              <a:rPr lang="en-US" b="1" i="1" dirty="0" smtClean="0"/>
              <a:t>Strong language for assessing, documenting and specifying your care of the opioid patient</a:t>
            </a:r>
          </a:p>
          <a:p>
            <a:pPr marL="0" indent="0">
              <a:buNone/>
            </a:pPr>
            <a:endParaRPr lang="en-US" dirty="0"/>
          </a:p>
        </p:txBody>
      </p:sp>
    </p:spTree>
    <p:extLst>
      <p:ext uri="{BB962C8B-B14F-4D97-AF65-F5344CB8AC3E}">
        <p14:creationId xmlns:p14="http://schemas.microsoft.com/office/powerpoint/2010/main" val="425068070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to Issuing an Initial or Chronic Prescription</a:t>
            </a:r>
            <a:endParaRPr lang="en-US" dirty="0"/>
          </a:p>
        </p:txBody>
      </p:sp>
      <p:sp>
        <p:nvSpPr>
          <p:cNvPr id="3" name="Content Placeholder 2"/>
          <p:cNvSpPr>
            <a:spLocks noGrp="1"/>
          </p:cNvSpPr>
          <p:nvPr>
            <p:ph idx="1"/>
          </p:nvPr>
        </p:nvSpPr>
        <p:spPr/>
        <p:txBody>
          <a:bodyPr>
            <a:normAutofit/>
          </a:bodyPr>
          <a:lstStyle/>
          <a:p>
            <a:r>
              <a:rPr lang="en-US" dirty="0" smtClean="0"/>
              <a:t>Practitioner shall discuss and </a:t>
            </a:r>
            <a:r>
              <a:rPr lang="en-US" b="1" i="1" dirty="0" smtClean="0"/>
              <a:t>document</a:t>
            </a:r>
            <a:r>
              <a:rPr lang="en-US" dirty="0" smtClean="0"/>
              <a:t> with a note in medical record of the risks not limited to</a:t>
            </a:r>
          </a:p>
          <a:p>
            <a:pPr lvl="1"/>
            <a:r>
              <a:rPr lang="en-US" dirty="0" smtClean="0"/>
              <a:t>Risks of addiction and overdose and risks of combining alcohol and or benzodiazepines</a:t>
            </a:r>
          </a:p>
          <a:p>
            <a:pPr lvl="1"/>
            <a:r>
              <a:rPr lang="en-US" dirty="0" smtClean="0"/>
              <a:t>The reasons why the prescription is necessary</a:t>
            </a:r>
          </a:p>
          <a:p>
            <a:pPr lvl="1"/>
            <a:r>
              <a:rPr lang="en-US" dirty="0" smtClean="0"/>
              <a:t>Alternative treatments that may be available</a:t>
            </a:r>
          </a:p>
          <a:p>
            <a:pPr lvl="1"/>
            <a:r>
              <a:rPr lang="en-US" dirty="0" smtClean="0"/>
              <a:t>Risks associated with the drug being prescribed such as physical and psychological dependence, that “opioids are highly addictive” and overutilization can lead to death</a:t>
            </a:r>
            <a:endParaRPr lang="en-US" dirty="0"/>
          </a:p>
        </p:txBody>
      </p:sp>
    </p:spTree>
    <p:extLst>
      <p:ext uri="{BB962C8B-B14F-4D97-AF65-F5344CB8AC3E}">
        <p14:creationId xmlns:p14="http://schemas.microsoft.com/office/powerpoint/2010/main" val="127458215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Patient-Provider Agreement</a:t>
            </a:r>
            <a:endParaRPr lang="en-US" dirty="0"/>
          </a:p>
        </p:txBody>
      </p:sp>
      <p:sp>
        <p:nvSpPr>
          <p:cNvPr id="3" name="Content Placeholder 2"/>
          <p:cNvSpPr>
            <a:spLocks noGrp="1"/>
          </p:cNvSpPr>
          <p:nvPr>
            <p:ph idx="1"/>
          </p:nvPr>
        </p:nvSpPr>
        <p:spPr/>
        <p:txBody>
          <a:bodyPr/>
          <a:lstStyle/>
          <a:p>
            <a:r>
              <a:rPr lang="en-US" dirty="0" smtClean="0"/>
              <a:t>Provides informed consent</a:t>
            </a:r>
          </a:p>
          <a:p>
            <a:r>
              <a:rPr lang="en-US" dirty="0" smtClean="0"/>
              <a:t>Essentially an opioid “contract”</a:t>
            </a:r>
          </a:p>
          <a:p>
            <a:r>
              <a:rPr lang="en-US" dirty="0" smtClean="0"/>
              <a:t>Needed before the 3</a:t>
            </a:r>
            <a:r>
              <a:rPr lang="en-US" baseline="30000" dirty="0" smtClean="0"/>
              <a:t>rd</a:t>
            </a:r>
            <a:r>
              <a:rPr lang="en-US" dirty="0" smtClean="0"/>
              <a:t> prescription and for chronic pain treatment</a:t>
            </a:r>
          </a:p>
          <a:p>
            <a:r>
              <a:rPr lang="en-US" dirty="0" smtClean="0"/>
              <a:t>Needed at initial prescription for under 18 and pregnancy</a:t>
            </a:r>
          </a:p>
          <a:p>
            <a:r>
              <a:rPr lang="en-US" dirty="0" smtClean="0"/>
              <a:t>The Boards will provide an approved agreement for use </a:t>
            </a:r>
            <a:endParaRPr lang="en-US" dirty="0"/>
          </a:p>
        </p:txBody>
      </p:sp>
    </p:spTree>
    <p:extLst>
      <p:ext uri="{BB962C8B-B14F-4D97-AF65-F5344CB8AC3E}">
        <p14:creationId xmlns:p14="http://schemas.microsoft.com/office/powerpoint/2010/main" val="193780161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Patient-Provider Agreement</a:t>
            </a:r>
            <a:endParaRPr lang="en-US" dirty="0"/>
          </a:p>
        </p:txBody>
      </p:sp>
      <p:sp>
        <p:nvSpPr>
          <p:cNvPr id="3" name="Content Placeholder 2"/>
          <p:cNvSpPr>
            <a:spLocks noGrp="1"/>
          </p:cNvSpPr>
          <p:nvPr>
            <p:ph idx="1"/>
          </p:nvPr>
        </p:nvSpPr>
        <p:spPr/>
        <p:txBody>
          <a:bodyPr/>
          <a:lstStyle/>
          <a:p>
            <a:r>
              <a:rPr lang="en-US" dirty="0" smtClean="0"/>
              <a:t>Explain the possible risks</a:t>
            </a:r>
          </a:p>
          <a:p>
            <a:r>
              <a:rPr lang="en-US" dirty="0" smtClean="0"/>
              <a:t>Document the understanding of patient and physician</a:t>
            </a:r>
          </a:p>
          <a:p>
            <a:r>
              <a:rPr lang="en-US" dirty="0" smtClean="0"/>
              <a:t>Establish the rights and obligations of the patient</a:t>
            </a:r>
          </a:p>
          <a:p>
            <a:r>
              <a:rPr lang="en-US" dirty="0" smtClean="0"/>
              <a:t>Storage of opioids</a:t>
            </a:r>
          </a:p>
          <a:p>
            <a:r>
              <a:rPr lang="en-US" dirty="0" smtClean="0"/>
              <a:t>Establish specific medications and other treatments</a:t>
            </a:r>
          </a:p>
          <a:p>
            <a:r>
              <a:rPr lang="en-US" dirty="0" smtClean="0"/>
              <a:t>Specify the measures used by the physician to monitor the patient</a:t>
            </a:r>
          </a:p>
          <a:p>
            <a:r>
              <a:rPr lang="en-US" dirty="0" smtClean="0"/>
              <a:t>Delineate the process for termination of agreement</a:t>
            </a:r>
          </a:p>
          <a:p>
            <a:r>
              <a:rPr lang="en-US" dirty="0" smtClean="0"/>
              <a:t>Compliance shall constitute valid informed consent</a:t>
            </a:r>
            <a:endParaRPr lang="en-US" dirty="0"/>
          </a:p>
        </p:txBody>
      </p:sp>
    </p:spTree>
    <p:extLst>
      <p:ext uri="{BB962C8B-B14F-4D97-AF65-F5344CB8AC3E}">
        <p14:creationId xmlns:p14="http://schemas.microsoft.com/office/powerpoint/2010/main" val="32113085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Opioid</a:t>
            </a:r>
            <a:r>
              <a:rPr lang="en-US" dirty="0" smtClean="0"/>
              <a:t> Deaths</a:t>
            </a:r>
            <a:endParaRPr lang="en-US" dirty="0"/>
          </a:p>
        </p:txBody>
      </p:sp>
      <p:sp>
        <p:nvSpPr>
          <p:cNvPr id="3" name="Content Placeholder 2"/>
          <p:cNvSpPr>
            <a:spLocks noGrp="1"/>
          </p:cNvSpPr>
          <p:nvPr>
            <p:ph idx="1"/>
          </p:nvPr>
        </p:nvSpPr>
        <p:spPr/>
        <p:txBody>
          <a:bodyPr>
            <a:normAutofit/>
          </a:bodyPr>
          <a:lstStyle/>
          <a:p>
            <a:r>
              <a:rPr lang="en-US" dirty="0" smtClean="0"/>
              <a:t>Major reason for CDC, national and state legislative involvement</a:t>
            </a:r>
          </a:p>
          <a:p>
            <a:r>
              <a:rPr lang="en-US" dirty="0" smtClean="0"/>
              <a:t>47,600 deaths involving all opioids in 2017</a:t>
            </a:r>
          </a:p>
          <a:p>
            <a:r>
              <a:rPr lang="en-US" dirty="0" smtClean="0"/>
              <a:t>Significant escalation in illicit opioids</a:t>
            </a:r>
          </a:p>
          <a:p>
            <a:r>
              <a:rPr lang="en-US" dirty="0" smtClean="0"/>
              <a:t>Diversion:  most deaths are from “non-prescribed” </a:t>
            </a:r>
            <a:r>
              <a:rPr lang="en-US" dirty="0" err="1" smtClean="0"/>
              <a:t>opioids</a:t>
            </a:r>
            <a:endParaRPr lang="en-US" dirty="0" smtClean="0"/>
          </a:p>
          <a:p>
            <a:r>
              <a:rPr lang="en-US" dirty="0" smtClean="0"/>
              <a:t>Lethal combinations especially with benzodiazepines</a:t>
            </a:r>
          </a:p>
          <a:p>
            <a:r>
              <a:rPr lang="en-US" dirty="0" smtClean="0"/>
              <a:t>Illegal opioids outpacing prescribed opioids</a:t>
            </a:r>
          </a:p>
          <a:p>
            <a:r>
              <a:rPr lang="en-US" dirty="0" smtClean="0"/>
              <a:t>We are now in the midst of a fentanyl crisis</a:t>
            </a:r>
          </a:p>
        </p:txBody>
      </p:sp>
    </p:spTree>
    <p:extLst>
      <p:ext uri="{BB962C8B-B14F-4D97-AF65-F5344CB8AC3E}">
        <p14:creationId xmlns:p14="http://schemas.microsoft.com/office/powerpoint/2010/main" val="40219251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Utilization of Opioids</a:t>
            </a:r>
            <a:endParaRPr lang="en-US" dirty="0"/>
          </a:p>
        </p:txBody>
      </p:sp>
      <p:sp>
        <p:nvSpPr>
          <p:cNvPr id="3" name="Content Placeholder 2"/>
          <p:cNvSpPr>
            <a:spLocks noGrp="1"/>
          </p:cNvSpPr>
          <p:nvPr>
            <p:ph idx="1"/>
          </p:nvPr>
        </p:nvSpPr>
        <p:spPr/>
        <p:txBody>
          <a:bodyPr/>
          <a:lstStyle/>
          <a:p>
            <a:r>
              <a:rPr lang="en-US" dirty="0" smtClean="0"/>
              <a:t>Review at a minimum every 3 months</a:t>
            </a:r>
          </a:p>
          <a:p>
            <a:pPr lvl="1"/>
            <a:r>
              <a:rPr lang="en-US" dirty="0" smtClean="0"/>
              <a:t>The course of treatment</a:t>
            </a:r>
          </a:p>
          <a:p>
            <a:pPr lvl="1"/>
            <a:r>
              <a:rPr lang="en-US" dirty="0" smtClean="0"/>
              <a:t>Any new information about the etiology of the pain</a:t>
            </a:r>
          </a:p>
          <a:p>
            <a:pPr lvl="1"/>
            <a:r>
              <a:rPr lang="en-US" dirty="0" smtClean="0"/>
              <a:t>Progress of the patient toward treatment objectives</a:t>
            </a:r>
          </a:p>
          <a:p>
            <a:pPr lvl="1"/>
            <a:r>
              <a:rPr lang="en-US" dirty="0" smtClean="0"/>
              <a:t>Monitor the compliance with the pain management agreement and any recommendations that the patient seek a referral</a:t>
            </a:r>
          </a:p>
          <a:p>
            <a:pPr lvl="1"/>
            <a:r>
              <a:rPr lang="en-US" dirty="0" smtClean="0"/>
              <a:t>Check PMP </a:t>
            </a:r>
          </a:p>
          <a:p>
            <a:pPr lvl="1"/>
            <a:r>
              <a:rPr lang="en-US" b="1" i="1" dirty="0" smtClean="0"/>
              <a:t>Document the results</a:t>
            </a:r>
            <a:endParaRPr lang="en-US" b="1" i="1" dirty="0"/>
          </a:p>
        </p:txBody>
      </p:sp>
    </p:spTree>
    <p:extLst>
      <p:ext uri="{BB962C8B-B14F-4D97-AF65-F5344CB8AC3E}">
        <p14:creationId xmlns:p14="http://schemas.microsoft.com/office/powerpoint/2010/main" val="376479452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Utilization of Opioids</a:t>
            </a:r>
            <a:endParaRPr lang="en-US" dirty="0"/>
          </a:p>
        </p:txBody>
      </p:sp>
      <p:sp>
        <p:nvSpPr>
          <p:cNvPr id="3" name="Content Placeholder 2"/>
          <p:cNvSpPr>
            <a:spLocks noGrp="1"/>
          </p:cNvSpPr>
          <p:nvPr>
            <p:ph idx="1"/>
          </p:nvPr>
        </p:nvSpPr>
        <p:spPr/>
        <p:txBody>
          <a:bodyPr/>
          <a:lstStyle/>
          <a:p>
            <a:r>
              <a:rPr lang="en-US" dirty="0" smtClean="0"/>
              <a:t>Periodically make reasonable efforts, unless clinically contraindicated, to</a:t>
            </a:r>
          </a:p>
          <a:p>
            <a:pPr lvl="1"/>
            <a:r>
              <a:rPr lang="en-US" dirty="0" smtClean="0"/>
              <a:t>Stop use of controlled substance</a:t>
            </a:r>
          </a:p>
          <a:p>
            <a:pPr lvl="1"/>
            <a:r>
              <a:rPr lang="en-US" dirty="0" smtClean="0"/>
              <a:t>Decrease the dosage</a:t>
            </a:r>
          </a:p>
          <a:p>
            <a:pPr lvl="1"/>
            <a:r>
              <a:rPr lang="en-US" dirty="0" smtClean="0"/>
              <a:t>Try other medications and treatment modalities in an effort to reduce the potential for abuse or development of physical or psychological dependence</a:t>
            </a:r>
          </a:p>
          <a:p>
            <a:pPr lvl="1"/>
            <a:r>
              <a:rPr lang="en-US" dirty="0" smtClean="0"/>
              <a:t>DOCUMENT and SPECIFY the efforts undertaken</a:t>
            </a:r>
          </a:p>
          <a:p>
            <a:pPr marL="393192" lvl="1" indent="0">
              <a:buNone/>
            </a:pPr>
            <a:endParaRPr lang="en-US" dirty="0" smtClean="0"/>
          </a:p>
          <a:p>
            <a:pPr lvl="1"/>
            <a:endParaRPr lang="en-US" dirty="0"/>
          </a:p>
        </p:txBody>
      </p:sp>
    </p:spTree>
    <p:extLst>
      <p:ext uri="{BB962C8B-B14F-4D97-AF65-F5344CB8AC3E}">
        <p14:creationId xmlns:p14="http://schemas.microsoft.com/office/powerpoint/2010/main" val="169233443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Qualifying Opioid Therapy Patient</a:t>
            </a:r>
            <a:endParaRPr lang="en-US" dirty="0"/>
          </a:p>
        </p:txBody>
      </p:sp>
      <p:sp>
        <p:nvSpPr>
          <p:cNvPr id="3" name="Content Placeholder 2"/>
          <p:cNvSpPr>
            <a:spLocks noGrp="1"/>
          </p:cNvSpPr>
          <p:nvPr>
            <p:ph idx="1"/>
          </p:nvPr>
        </p:nvSpPr>
        <p:spPr/>
        <p:txBody>
          <a:bodyPr/>
          <a:lstStyle/>
          <a:p>
            <a:r>
              <a:rPr lang="en-US" b="1" i="1" dirty="0" smtClean="0"/>
              <a:t>A patient requiring opioid treatment for more than 3 months</a:t>
            </a:r>
          </a:p>
          <a:p>
            <a:pPr lvl="1"/>
            <a:r>
              <a:rPr lang="en-US" dirty="0" smtClean="0"/>
              <a:t>Does not matter if low dose or high dose</a:t>
            </a:r>
          </a:p>
          <a:p>
            <a:r>
              <a:rPr lang="en-US" b="1" i="1" dirty="0" smtClean="0"/>
              <a:t>A patient who is prescribed a benzodiazepine and opioid together</a:t>
            </a:r>
          </a:p>
          <a:p>
            <a:pPr lvl="1"/>
            <a:r>
              <a:rPr lang="en-US" dirty="0" smtClean="0"/>
              <a:t>What about different doctors prescribing each?</a:t>
            </a:r>
          </a:p>
          <a:p>
            <a:pPr lvl="1"/>
            <a:r>
              <a:rPr lang="en-US" dirty="0" smtClean="0"/>
              <a:t>Psychiatrist and PCP</a:t>
            </a:r>
          </a:p>
          <a:p>
            <a:r>
              <a:rPr lang="en-US" b="1" i="1" dirty="0" smtClean="0"/>
              <a:t>A patient prescribed a dose of opioids over 100 MME’s</a:t>
            </a:r>
            <a:endParaRPr lang="en-US" b="1" i="1" dirty="0"/>
          </a:p>
        </p:txBody>
      </p:sp>
    </p:spTree>
    <p:extLst>
      <p:ext uri="{BB962C8B-B14F-4D97-AF65-F5344CB8AC3E}">
        <p14:creationId xmlns:p14="http://schemas.microsoft.com/office/powerpoint/2010/main" val="384675124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Carefully weigh the benefits vs. the harms of opioid therapy</a:t>
            </a:r>
          </a:p>
          <a:p>
            <a:r>
              <a:rPr lang="en-US" dirty="0" smtClean="0"/>
              <a:t>Ongoing risk assessment is mandatory</a:t>
            </a:r>
          </a:p>
          <a:p>
            <a:r>
              <a:rPr lang="en-US" dirty="0" smtClean="0"/>
              <a:t>Ongoing balance of opioids with adjunctive therapy</a:t>
            </a:r>
          </a:p>
          <a:p>
            <a:r>
              <a:rPr lang="en-US" dirty="0" smtClean="0"/>
              <a:t> The real need for further research in this field</a:t>
            </a:r>
          </a:p>
          <a:p>
            <a:r>
              <a:rPr lang="en-US" dirty="0" smtClean="0"/>
              <a:t>Stakeholders need to work together for the protection of the patients with chronic pain and/or addiction</a:t>
            </a:r>
            <a:endParaRPr lang="en-US" dirty="0"/>
          </a:p>
        </p:txBody>
      </p:sp>
    </p:spTree>
    <p:extLst>
      <p:ext uri="{BB962C8B-B14F-4D97-AF65-F5344CB8AC3E}">
        <p14:creationId xmlns:p14="http://schemas.microsoft.com/office/powerpoint/2010/main" val="178938424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Sponsored by</a:t>
            </a:r>
            <a:endParaRPr lang="en-US" dirty="0"/>
          </a:p>
        </p:txBody>
      </p:sp>
      <p:pic>
        <p:nvPicPr>
          <p:cNvPr id="4" name="Content Placeholder 3"/>
          <p:cNvPicPr>
            <a:picLocks noGrp="1" noChangeAspect="1"/>
          </p:cNvPicPr>
          <p:nvPr>
            <p:ph idx="1"/>
          </p:nvPr>
        </p:nvPicPr>
        <p:blipFill>
          <a:blip r:embed="rId2"/>
          <a:stretch>
            <a:fillRect/>
          </a:stretch>
        </p:blipFill>
        <p:spPr>
          <a:xfrm>
            <a:off x="1952367" y="2223784"/>
            <a:ext cx="5568779" cy="3764262"/>
          </a:xfrm>
          <a:prstGeom prst="rect">
            <a:avLst/>
          </a:prstGeom>
        </p:spPr>
      </p:pic>
    </p:spTree>
    <p:extLst>
      <p:ext uri="{BB962C8B-B14F-4D97-AF65-F5344CB8AC3E}">
        <p14:creationId xmlns:p14="http://schemas.microsoft.com/office/powerpoint/2010/main" val="39209224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909147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283759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50828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hidden="1"/>
          <p:cNvSpPr>
            <a:spLocks noGrp="1" noChangeArrowheads="1"/>
          </p:cNvSpPr>
          <p:nvPr>
            <p:ph type="title"/>
          </p:nvPr>
        </p:nvSpPr>
        <p:spPr/>
        <p:txBody>
          <a:bodyPr/>
          <a:lstStyle/>
          <a:p>
            <a:pPr eaLnBrk="1" hangingPunct="1"/>
            <a:endParaRPr lang="en-US" dirty="0" smtClean="0"/>
          </a:p>
        </p:txBody>
      </p:sp>
      <p:sp>
        <p:nvSpPr>
          <p:cNvPr id="24579" name="Rectangle 3" descr="thera-fig10"/>
          <p:cNvSpPr>
            <a:spLocks noGrp="1" noChangeAspect="1" noChangeArrowheads="1"/>
          </p:cNvSpPr>
          <p:nvPr isPhoto="1"/>
        </p:nvSpPr>
        <p:spPr bwMode="auto">
          <a:xfrm>
            <a:off x="0" y="1228725"/>
            <a:ext cx="9144000" cy="440055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en-US"/>
          </a:p>
        </p:txBody>
      </p:sp>
    </p:spTree>
    <p:extLst>
      <p:ext uri="{BB962C8B-B14F-4D97-AF65-F5344CB8AC3E}">
        <p14:creationId xmlns:p14="http://schemas.microsoft.com/office/powerpoint/2010/main" val="246823830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35394</TotalTime>
  <Words>2238</Words>
  <Application>Microsoft Office PowerPoint</Application>
  <PresentationFormat>On-screen Show (4:3)</PresentationFormat>
  <Paragraphs>367</Paragraphs>
  <Slides>54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Constantia</vt:lpstr>
      <vt:lpstr>Wingdings</vt:lpstr>
      <vt:lpstr>Wingdings 2</vt:lpstr>
      <vt:lpstr>Default Theme</vt:lpstr>
      <vt:lpstr>Pain Management and Opioid Therapy 2019: A Responsibility to Protect</vt:lpstr>
      <vt:lpstr>Disclosure</vt:lpstr>
      <vt:lpstr>Recent Actions</vt:lpstr>
      <vt:lpstr>Consensus </vt:lpstr>
      <vt:lpstr>Opioid Deaths</vt:lpstr>
      <vt:lpstr>PowerPoint Presentation</vt:lpstr>
      <vt:lpstr>PowerPoint Presentation</vt:lpstr>
      <vt:lpstr>PowerPoint Presentation</vt:lpstr>
      <vt:lpstr>PowerPoint Presentation</vt:lpstr>
      <vt:lpstr>CDC Enhanced Opioid Overdose Surveillance 2017</vt:lpstr>
      <vt:lpstr>The Origin of the Crisis</vt:lpstr>
      <vt:lpstr>Prescription Opioid Reduction</vt:lpstr>
      <vt:lpstr>Contributing Factors to Opioid Reduction</vt:lpstr>
      <vt:lpstr>Competing Views</vt:lpstr>
      <vt:lpstr>Unintended Consequences</vt:lpstr>
      <vt:lpstr>“Forced” Dose Reductions</vt:lpstr>
      <vt:lpstr>CDC Letter:  April 2019</vt:lpstr>
      <vt:lpstr>PowerPoint Presentation</vt:lpstr>
      <vt:lpstr>Opioid Prescribing:   </vt:lpstr>
      <vt:lpstr>Contributing Factors to Inadequate Treatment and Prescribing</vt:lpstr>
      <vt:lpstr>Are Opioids Efficacious for Chronic Pain?</vt:lpstr>
      <vt:lpstr>CDC Summary Comments</vt:lpstr>
      <vt:lpstr>Future Research is Needed</vt:lpstr>
      <vt:lpstr>We Lack Knowledge</vt:lpstr>
      <vt:lpstr>High Dose Opioids</vt:lpstr>
      <vt:lpstr>High Dose Opioid Therapy</vt:lpstr>
      <vt:lpstr>First Line Approach</vt:lpstr>
      <vt:lpstr>Patient Selection and Risk Stratification</vt:lpstr>
      <vt:lpstr>Chronic Opioid Therapy (COT)</vt:lpstr>
      <vt:lpstr>Appropriate Initiation of COT</vt:lpstr>
      <vt:lpstr>Opioid Prescribing Caveats:</vt:lpstr>
      <vt:lpstr>Characteristics of Ideal Patient</vt:lpstr>
      <vt:lpstr>The Worrisome Patient</vt:lpstr>
      <vt:lpstr>Patients at Risk</vt:lpstr>
      <vt:lpstr>Substance Use Disorder (SUD)</vt:lpstr>
      <vt:lpstr>Opioid Use Disorder</vt:lpstr>
      <vt:lpstr>Common Pathways to OUD</vt:lpstr>
      <vt:lpstr>Medication Assisted Treatment</vt:lpstr>
      <vt:lpstr>Opioid Induced Hyperalgesia</vt:lpstr>
      <vt:lpstr>Future Novel Agents</vt:lpstr>
      <vt:lpstr>Common Errors</vt:lpstr>
      <vt:lpstr>Addressing Worsening Pain</vt:lpstr>
      <vt:lpstr>Risk Mitigation</vt:lpstr>
      <vt:lpstr>Prescription Monitoring Program</vt:lpstr>
      <vt:lpstr>Enhancements to the PMP</vt:lpstr>
      <vt:lpstr>SB1446:  Major Points of Emphasis</vt:lpstr>
      <vt:lpstr>Prior to Issuing an Initial or Chronic Prescription</vt:lpstr>
      <vt:lpstr>Patient-Provider Agreement</vt:lpstr>
      <vt:lpstr>Patient-Provider Agreement</vt:lpstr>
      <vt:lpstr>Chronic Utilization of Opioids</vt:lpstr>
      <vt:lpstr>Chronic Utilization of Opioids</vt:lpstr>
      <vt:lpstr>Qualifying Opioid Therapy Patient</vt:lpstr>
      <vt:lpstr>Conclusions</vt:lpstr>
      <vt:lpstr>Talk Sponsored by</vt:lpstr>
    </vt:vector>
  </TitlesOfParts>
  <Company>Pain Management of Tulsa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Anthony</dc:creator>
  <cp:lastModifiedBy>Tyson, Darin Jay</cp:lastModifiedBy>
  <cp:revision>70</cp:revision>
  <dcterms:created xsi:type="dcterms:W3CDTF">2018-08-22T16:37:46Z</dcterms:created>
  <dcterms:modified xsi:type="dcterms:W3CDTF">2019-05-08T19:10:55Z</dcterms:modified>
</cp:coreProperties>
</file>